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259" r:id="rId4"/>
    <p:sldId id="316" r:id="rId5"/>
    <p:sldId id="311" r:id="rId6"/>
    <p:sldId id="312" r:id="rId7"/>
    <p:sldId id="313" r:id="rId8"/>
    <p:sldId id="314" r:id="rId9"/>
    <p:sldId id="315" r:id="rId10"/>
    <p:sldId id="317" r:id="rId11"/>
    <p:sldId id="318" r:id="rId12"/>
    <p:sldId id="319" r:id="rId13"/>
    <p:sldId id="320" r:id="rId14"/>
    <p:sldId id="327" r:id="rId15"/>
    <p:sldId id="328" r:id="rId16"/>
    <p:sldId id="329" r:id="rId17"/>
    <p:sldId id="331" r:id="rId18"/>
    <p:sldId id="333" r:id="rId19"/>
    <p:sldId id="335" r:id="rId20"/>
    <p:sldId id="260" r:id="rId21"/>
    <p:sldId id="265" r:id="rId22"/>
    <p:sldId id="274" r:id="rId23"/>
    <p:sldId id="266" r:id="rId24"/>
    <p:sldId id="267" r:id="rId25"/>
    <p:sldId id="268" r:id="rId26"/>
    <p:sldId id="269" r:id="rId27"/>
    <p:sldId id="277" r:id="rId28"/>
    <p:sldId id="275" r:id="rId29"/>
    <p:sldId id="325" r:id="rId30"/>
    <p:sldId id="322" r:id="rId31"/>
    <p:sldId id="323" r:id="rId32"/>
    <p:sldId id="261" r:id="rId33"/>
    <p:sldId id="324" r:id="rId34"/>
    <p:sldId id="321" r:id="rId35"/>
    <p:sldId id="326" r:id="rId36"/>
    <p:sldId id="263" r:id="rId37"/>
    <p:sldId id="290" r:id="rId38"/>
    <p:sldId id="291" r:id="rId39"/>
    <p:sldId id="292" r:id="rId40"/>
    <p:sldId id="293" r:id="rId41"/>
    <p:sldId id="294" r:id="rId42"/>
    <p:sldId id="296" r:id="rId43"/>
    <p:sldId id="297" r:id="rId44"/>
    <p:sldId id="298" r:id="rId45"/>
    <p:sldId id="337" r:id="rId46"/>
    <p:sldId id="264" r:id="rId47"/>
    <p:sldId id="338" r:id="rId48"/>
    <p:sldId id="339" r:id="rId49"/>
    <p:sldId id="340" r:id="rId50"/>
    <p:sldId id="341" r:id="rId51"/>
    <p:sldId id="344" r:id="rId52"/>
    <p:sldId id="345" r:id="rId53"/>
    <p:sldId id="346" r:id="rId54"/>
    <p:sldId id="347" r:id="rId55"/>
    <p:sldId id="348" r:id="rId56"/>
    <p:sldId id="342" r:id="rId57"/>
    <p:sldId id="343"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258"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p:scale>
          <a:sx n="70" d="100"/>
          <a:sy n="70" d="100"/>
        </p:scale>
        <p:origin x="-11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t>27.03.2017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3244453044"/>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t>27.03.2017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497283138"/>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t>27.03.2017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2935884570"/>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t>27.03.2017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1468104120"/>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21018AC-7876-4FCB-A92B-CCC0FEA73052}" type="datetimeFigureOut">
              <a:rPr lang="tr-TR" smtClean="0"/>
              <a:t>27.03.2017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1797755209"/>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21018AC-7876-4FCB-A92B-CCC0FEA73052}" type="datetimeFigureOut">
              <a:rPr lang="tr-TR" smtClean="0"/>
              <a:t>27.03.2017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1777326047"/>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21018AC-7876-4FCB-A92B-CCC0FEA73052}" type="datetimeFigureOut">
              <a:rPr lang="tr-TR" smtClean="0"/>
              <a:t>27.03.2017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614886632"/>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21018AC-7876-4FCB-A92B-CCC0FEA73052}" type="datetimeFigureOut">
              <a:rPr lang="tr-TR" smtClean="0"/>
              <a:t>27.03.2017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2244678227"/>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18AC-7876-4FCB-A92B-CCC0FEA73052}" type="datetimeFigureOut">
              <a:rPr lang="tr-TR" smtClean="0"/>
              <a:t>27.03.2017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28538308"/>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t>27.03.2017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2676478855"/>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t>27.03.2017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A862B2-D7F2-4ADF-B7AA-C34E305791FD}" type="slidenum">
              <a:rPr lang="tr-TR" smtClean="0"/>
              <a:t>‹#›</a:t>
            </a:fld>
            <a:endParaRPr lang="tr-TR"/>
          </a:p>
        </p:txBody>
      </p:sp>
    </p:spTree>
    <p:extLst>
      <p:ext uri="{BB962C8B-B14F-4D97-AF65-F5344CB8AC3E}">
        <p14:creationId xmlns:p14="http://schemas.microsoft.com/office/powerpoint/2010/main" val="2755945428"/>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8AC-7876-4FCB-A92B-CCC0FEA73052}" type="datetimeFigureOut">
              <a:rPr lang="tr-TR" smtClean="0"/>
              <a:t>27.03.2017</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862B2-D7F2-4ADF-B7AA-C34E305791FD}" type="slidenum">
              <a:rPr lang="tr-TR" smtClean="0"/>
              <a:t>‹#›</a:t>
            </a:fld>
            <a:endParaRPr lang="tr-TR"/>
          </a:p>
        </p:txBody>
      </p:sp>
    </p:spTree>
    <p:extLst>
      <p:ext uri="{BB962C8B-B14F-4D97-AF65-F5344CB8AC3E}">
        <p14:creationId xmlns:p14="http://schemas.microsoft.com/office/powerpoint/2010/main" val="743676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5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6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6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png"/></Relationships>
</file>

<file path=ppt/slides/_rels/slide6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6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6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68.xml.rels><?xml version="1.0" encoding="UTF-8" standalone="yes"?>
<Relationships xmlns="http://schemas.openxmlformats.org/package/2006/relationships"><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6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7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5" Type="http://schemas.openxmlformats.org/officeDocument/2006/relationships/image" Target="../media/image177.png"/><Relationship Id="rId4" Type="http://schemas.openxmlformats.org/officeDocument/2006/relationships/image" Target="../media/image176.png"/></Relationships>
</file>

<file path=ppt/slides/_rels/slide73.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2 İçerik Yer Tutucusu"/>
          <p:cNvSpPr txBox="1">
            <a:spLocks/>
          </p:cNvSpPr>
          <p:nvPr/>
        </p:nvSpPr>
        <p:spPr bwMode="auto">
          <a:xfrm>
            <a:off x="1" y="1986456"/>
            <a:ext cx="9144000" cy="3137194"/>
          </a:xfrm>
          <a:prstGeom prst="rect">
            <a:avLst/>
          </a:prstGeom>
          <a:solidFill>
            <a:schemeClr val="accent1">
              <a:lumMod val="50000"/>
              <a:alpha val="0"/>
            </a:schemeClr>
          </a:solidFill>
          <a:ln>
            <a:noFill/>
          </a:ln>
          <a:effectLst>
            <a:glow rad="127000">
              <a:schemeClr val="tx1"/>
            </a:glow>
          </a:effectLst>
          <a:extLst/>
        </p:spPr>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tr-TR" sz="4400" b="1" cap="all" dirty="0" smtClean="0">
                <a:ln w="0"/>
                <a:solidFill>
                  <a:srgbClr val="0070C0"/>
                </a:solidFill>
                <a:effectLst>
                  <a:reflection blurRad="12700" stA="50000" endPos="50000" dist="5000" dir="5400000" sy="-100000" rotWithShape="0"/>
                </a:effectLst>
                <a:latin typeface="+mn-lt"/>
                <a:ea typeface="+mn-ea"/>
              </a:rPr>
              <a:t>ERZİNCAN</a:t>
            </a:r>
          </a:p>
          <a:p>
            <a:pPr algn="ctr"/>
            <a:r>
              <a:rPr lang="tr-TR" sz="4400" b="1" cap="all" dirty="0" smtClean="0">
                <a:ln w="0"/>
                <a:solidFill>
                  <a:srgbClr val="0070C0"/>
                </a:solidFill>
                <a:effectLst>
                  <a:reflection blurRad="12700" stA="50000" endPos="50000" dist="5000" dir="5400000" sy="-100000" rotWithShape="0"/>
                </a:effectLst>
                <a:latin typeface="+mn-lt"/>
                <a:ea typeface="+mn-ea"/>
              </a:rPr>
              <a:t>MİLLÎ EĞİTİM MÜDÜRLÜĞÜ </a:t>
            </a:r>
          </a:p>
          <a:p>
            <a:pPr algn="ctr"/>
            <a:r>
              <a:rPr lang="tr-TR" sz="4000" b="1" cap="all" dirty="0" smtClean="0">
                <a:ln w="0"/>
                <a:solidFill>
                  <a:srgbClr val="0070C0"/>
                </a:solidFill>
                <a:effectLst>
                  <a:reflection blurRad="12700" stA="50000" endPos="50000" dist="5000" dir="5400000" sy="-100000" rotWithShape="0"/>
                </a:effectLst>
                <a:latin typeface="+mn-lt"/>
                <a:ea typeface="+mn-ea"/>
              </a:rPr>
              <a:t>2016-2017 EĞİTİM-ÖĞRETİM </a:t>
            </a:r>
            <a:r>
              <a:rPr lang="tr-TR" sz="4000" b="1" cap="all" dirty="0" err="1" smtClean="0">
                <a:ln w="0"/>
                <a:solidFill>
                  <a:srgbClr val="0070C0"/>
                </a:solidFill>
                <a:effectLst>
                  <a:reflection blurRad="12700" stA="50000" endPos="50000" dist="5000" dir="5400000" sy="-100000" rotWithShape="0"/>
                </a:effectLst>
                <a:latin typeface="+mn-lt"/>
                <a:ea typeface="+mn-ea"/>
              </a:rPr>
              <a:t>yILI</a:t>
            </a:r>
            <a:endParaRPr lang="tr-TR" sz="4000" b="1" cap="all" dirty="0" smtClean="0">
              <a:ln w="0"/>
              <a:solidFill>
                <a:srgbClr val="0070C0"/>
              </a:solidFill>
              <a:effectLst>
                <a:reflection blurRad="12700" stA="50000" endPos="50000" dist="5000" dir="5400000" sy="-100000" rotWithShape="0"/>
              </a:effectLst>
              <a:latin typeface="+mn-lt"/>
              <a:ea typeface="+mn-ea"/>
            </a:endParaRPr>
          </a:p>
          <a:p>
            <a:pPr algn="ctr"/>
            <a:r>
              <a:rPr lang="tr-TR" sz="4000" b="1" cap="all" dirty="0" err="1" smtClean="0">
                <a:ln w="0"/>
                <a:solidFill>
                  <a:srgbClr val="0070C0"/>
                </a:solidFill>
                <a:effectLst>
                  <a:reflection blurRad="12700" stA="50000" endPos="50000" dist="5000" dir="5400000" sy="-100000" rotWithShape="0"/>
                </a:effectLst>
                <a:latin typeface="+mn-lt"/>
                <a:ea typeface="+mn-ea"/>
              </a:rPr>
              <a:t>teog</a:t>
            </a:r>
            <a:r>
              <a:rPr lang="tr-TR" sz="4000" b="1" cap="all" dirty="0" smtClean="0">
                <a:ln w="0"/>
                <a:solidFill>
                  <a:srgbClr val="0070C0"/>
                </a:solidFill>
                <a:effectLst>
                  <a:reflection blurRad="12700" stA="50000" endPos="50000" dist="5000" dir="5400000" sy="-100000" rotWithShape="0"/>
                </a:effectLst>
                <a:latin typeface="+mn-lt"/>
                <a:ea typeface="+mn-ea"/>
              </a:rPr>
              <a:t> </a:t>
            </a:r>
            <a:r>
              <a:rPr lang="tr-TR" sz="4000" b="1" cap="all" dirty="0" err="1" smtClean="0">
                <a:ln w="0"/>
                <a:solidFill>
                  <a:srgbClr val="0070C0"/>
                </a:solidFill>
                <a:effectLst>
                  <a:reflection blurRad="12700" stA="50000" endPos="50000" dist="5000" dir="5400000" sy="-100000" rotWithShape="0"/>
                </a:effectLst>
                <a:latin typeface="+mn-lt"/>
                <a:ea typeface="+mn-ea"/>
              </a:rPr>
              <a:t>değerlendİrme</a:t>
            </a:r>
            <a:r>
              <a:rPr lang="tr-TR" sz="4000" b="1" cap="all" dirty="0" smtClean="0">
                <a:ln w="0"/>
                <a:solidFill>
                  <a:srgbClr val="0070C0"/>
                </a:solidFill>
                <a:effectLst>
                  <a:reflection blurRad="12700" stA="50000" endPos="50000" dist="5000" dir="5400000" sy="-100000" rotWithShape="0"/>
                </a:effectLst>
                <a:latin typeface="+mn-lt"/>
                <a:ea typeface="+mn-ea"/>
              </a:rPr>
              <a:t> </a:t>
            </a:r>
            <a:r>
              <a:rPr lang="tr-TR" sz="4000" b="1" cap="all" dirty="0" err="1" smtClean="0">
                <a:ln w="0"/>
                <a:solidFill>
                  <a:srgbClr val="0070C0"/>
                </a:solidFill>
                <a:effectLst>
                  <a:reflection blurRad="12700" stA="50000" endPos="50000" dist="5000" dir="5400000" sy="-100000" rotWithShape="0"/>
                </a:effectLst>
                <a:latin typeface="+mn-lt"/>
                <a:ea typeface="+mn-ea"/>
              </a:rPr>
              <a:t>ToplantISI</a:t>
            </a:r>
            <a:endParaRPr lang="tr-TR" sz="4000" b="1" cap="all" dirty="0">
              <a:ln w="0"/>
              <a:solidFill>
                <a:srgbClr val="0070C0"/>
              </a:solidFill>
              <a:effectLst>
                <a:reflection blurRad="12700" stA="50000" endPos="50000" dist="5000" dir="5400000" sy="-100000" rotWithShape="0"/>
              </a:effectLst>
              <a:latin typeface="+mn-lt"/>
              <a:ea typeface="+mn-ea"/>
            </a:endParaRPr>
          </a:p>
        </p:txBody>
      </p:sp>
    </p:spTree>
    <p:extLst>
      <p:ext uri="{BB962C8B-B14F-4D97-AF65-F5344CB8AC3E}">
        <p14:creationId xmlns:p14="http://schemas.microsoft.com/office/powerpoint/2010/main" val="171089592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5403" y="116287"/>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rotWithShape="1">
          <a:blip r:embed="rId2" cstate="print"/>
          <a:srcRect b="11575"/>
          <a:stretch/>
        </p:blipFill>
        <p:spPr bwMode="auto">
          <a:xfrm>
            <a:off x="345272" y="1074994"/>
            <a:ext cx="3767182" cy="326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66" name="Resim 88"/>
          <p:cNvPicPr>
            <a:picLocks noChangeAspect="1" noChangeArrowheads="1"/>
          </p:cNvPicPr>
          <p:nvPr/>
        </p:nvPicPr>
        <p:blipFill rotWithShape="1">
          <a:blip r:embed="rId3">
            <a:extLst>
              <a:ext uri="{28A0092B-C50C-407E-A947-70E740481C1C}">
                <a14:useLocalDpi xmlns:a14="http://schemas.microsoft.com/office/drawing/2010/main" val="0"/>
              </a:ext>
            </a:extLst>
          </a:blip>
          <a:srcRect b="3054"/>
          <a:stretch/>
        </p:blipFill>
        <p:spPr bwMode="auto">
          <a:xfrm>
            <a:off x="4297180" y="1074994"/>
            <a:ext cx="4074923" cy="43241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5"/>
          <p:cNvSpPr>
            <a:spLocks noChangeArrowheads="1"/>
          </p:cNvSpPr>
          <p:nvPr/>
        </p:nvSpPr>
        <p:spPr bwMode="auto">
          <a:xfrm>
            <a:off x="0" y="4076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6"/>
          <p:cNvSpPr>
            <a:spLocks noChangeArrowheads="1"/>
          </p:cNvSpPr>
          <p:nvPr/>
        </p:nvSpPr>
        <p:spPr bwMode="auto">
          <a:xfrm>
            <a:off x="0" y="8391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96450899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130246"/>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a:blip r:embed="rId2" cstate="print"/>
          <a:srcRect/>
          <a:stretch>
            <a:fillRect/>
          </a:stretch>
        </p:blipFill>
        <p:spPr bwMode="auto">
          <a:xfrm>
            <a:off x="274019" y="1331851"/>
            <a:ext cx="3772444" cy="3275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42" name="Resim 92"/>
          <p:cNvPicPr>
            <a:picLocks noChangeAspect="1" noChangeArrowheads="1"/>
          </p:cNvPicPr>
          <p:nvPr/>
        </p:nvPicPr>
        <p:blipFill rotWithShape="1">
          <a:blip r:embed="rId3">
            <a:extLst>
              <a:ext uri="{28A0092B-C50C-407E-A947-70E740481C1C}">
                <a14:useLocalDpi xmlns:a14="http://schemas.microsoft.com/office/drawing/2010/main" val="0"/>
              </a:ext>
            </a:extLst>
          </a:blip>
          <a:srcRect l="3711"/>
          <a:stretch/>
        </p:blipFill>
        <p:spPr bwMode="auto">
          <a:xfrm>
            <a:off x="4263241" y="1240311"/>
            <a:ext cx="4323781" cy="34588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96450899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4025" y="228600"/>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a:blip r:embed="rId2" cstate="print"/>
          <a:srcRect/>
          <a:stretch>
            <a:fillRect/>
          </a:stretch>
        </p:blipFill>
        <p:spPr bwMode="auto">
          <a:xfrm>
            <a:off x="464025" y="1281255"/>
            <a:ext cx="3531510" cy="3445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818" name="Resim 94"/>
          <p:cNvPicPr>
            <a:picLocks noChangeAspect="1" noChangeArrowheads="1"/>
          </p:cNvPicPr>
          <p:nvPr/>
        </p:nvPicPr>
        <p:blipFill rotWithShape="1">
          <a:blip r:embed="rId3">
            <a:extLst>
              <a:ext uri="{28A0092B-C50C-407E-A947-70E740481C1C}">
                <a14:useLocalDpi xmlns:a14="http://schemas.microsoft.com/office/drawing/2010/main" val="0"/>
              </a:ext>
            </a:extLst>
          </a:blip>
          <a:srcRect r="4354"/>
          <a:stretch/>
        </p:blipFill>
        <p:spPr bwMode="auto">
          <a:xfrm>
            <a:off x="4094329" y="1281255"/>
            <a:ext cx="4735172" cy="3445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4"/>
          <p:cNvSpPr>
            <a:spLocks noChangeArrowheads="1"/>
          </p:cNvSpPr>
          <p:nvPr/>
        </p:nvSpPr>
        <p:spPr bwMode="auto">
          <a:xfrm>
            <a:off x="0" y="3028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96450899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a:blip r:embed="rId2" cstate="print"/>
          <a:srcRect/>
          <a:stretch>
            <a:fillRect/>
          </a:stretch>
        </p:blipFill>
        <p:spPr bwMode="auto">
          <a:xfrm>
            <a:off x="197803" y="943188"/>
            <a:ext cx="3663271" cy="4185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795" name="Resim 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77" y="914400"/>
            <a:ext cx="4916658" cy="39307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5"/>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6"/>
          <p:cNvSpPr>
            <a:spLocks noChangeArrowheads="1"/>
          </p:cNvSpPr>
          <p:nvPr/>
        </p:nvSpPr>
        <p:spPr bwMode="auto">
          <a:xfrm>
            <a:off x="0" y="716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964508994"/>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a:blip r:embed="rId2" cstate="print"/>
          <a:srcRect/>
          <a:stretch>
            <a:fillRect/>
          </a:stretch>
        </p:blipFill>
        <p:spPr bwMode="auto">
          <a:xfrm>
            <a:off x="465582" y="754182"/>
            <a:ext cx="3352800" cy="260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p:nvPr/>
        </p:nvPicPr>
        <p:blipFill rotWithShape="1">
          <a:blip r:embed="rId3" cstate="print"/>
          <a:srcRect b="3133"/>
          <a:stretch/>
        </p:blipFill>
        <p:spPr bwMode="auto">
          <a:xfrm>
            <a:off x="4272512" y="571746"/>
            <a:ext cx="3767814" cy="3050228"/>
          </a:xfrm>
          <a:prstGeom prst="rect">
            <a:avLst/>
          </a:prstGeom>
          <a:noFill/>
          <a:ln w="9525">
            <a:noFill/>
            <a:miter lim="800000"/>
            <a:headEnd/>
            <a:tailEnd/>
          </a:ln>
        </p:spPr>
      </p:pic>
      <p:pic>
        <p:nvPicPr>
          <p:cNvPr id="12" name="Resim 11"/>
          <p:cNvPicPr/>
          <p:nvPr/>
        </p:nvPicPr>
        <p:blipFill>
          <a:blip r:embed="rId4" cstate="print"/>
          <a:srcRect/>
          <a:stretch>
            <a:fillRect/>
          </a:stretch>
        </p:blipFill>
        <p:spPr bwMode="auto">
          <a:xfrm>
            <a:off x="465582" y="3510643"/>
            <a:ext cx="3200400"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Metin kutusu 12"/>
          <p:cNvSpPr txBox="1"/>
          <p:nvPr/>
        </p:nvSpPr>
        <p:spPr>
          <a:xfrm>
            <a:off x="4572000" y="4340687"/>
            <a:ext cx="3168839" cy="646331"/>
          </a:xfrm>
          <a:prstGeom prst="rect">
            <a:avLst/>
          </a:prstGeom>
          <a:noFill/>
        </p:spPr>
        <p:txBody>
          <a:bodyPr wrap="square" rtlCol="0">
            <a:spAutoFit/>
          </a:bodyPr>
          <a:lstStyle/>
          <a:p>
            <a:r>
              <a:rPr lang="tr-TR" dirty="0" smtClean="0"/>
              <a:t>Bu soru ile ilgili kazanım testinde soru çıkmamıştır.</a:t>
            </a:r>
            <a:endParaRPr lang="tr-TR" dirty="0"/>
          </a:p>
        </p:txBody>
      </p:sp>
    </p:spTree>
    <p:extLst>
      <p:ext uri="{BB962C8B-B14F-4D97-AF65-F5344CB8AC3E}">
        <p14:creationId xmlns:p14="http://schemas.microsoft.com/office/powerpoint/2010/main" val="76581820"/>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rotWithShape="1">
          <a:blip r:embed="rId2" cstate="print"/>
          <a:srcRect l="6445"/>
          <a:stretch/>
        </p:blipFill>
        <p:spPr bwMode="auto">
          <a:xfrm>
            <a:off x="380011" y="1188468"/>
            <a:ext cx="3406221" cy="3288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106" name="Resim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088" y="1188468"/>
            <a:ext cx="4096634" cy="41081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4"/>
          <p:cNvSpPr>
            <a:spLocks noChangeArrowheads="1"/>
          </p:cNvSpPr>
          <p:nvPr/>
        </p:nvSpPr>
        <p:spPr bwMode="auto">
          <a:xfrm>
            <a:off x="0" y="3848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76581820"/>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5470" y="125938"/>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9" name="Resim 8"/>
          <p:cNvPicPr/>
          <p:nvPr/>
        </p:nvPicPr>
        <p:blipFill>
          <a:blip r:embed="rId2" cstate="print"/>
          <a:srcRect/>
          <a:stretch>
            <a:fillRect/>
          </a:stretch>
        </p:blipFill>
        <p:spPr bwMode="auto">
          <a:xfrm>
            <a:off x="312049" y="1210670"/>
            <a:ext cx="3773063" cy="4042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49" name="Resim 108"/>
          <p:cNvPicPr>
            <a:picLocks noChangeAspect="1" noChangeArrowheads="1"/>
          </p:cNvPicPr>
          <p:nvPr/>
        </p:nvPicPr>
        <p:blipFill rotWithShape="1">
          <a:blip r:embed="rId3">
            <a:extLst>
              <a:ext uri="{28A0092B-C50C-407E-A947-70E740481C1C}">
                <a14:useLocalDpi xmlns:a14="http://schemas.microsoft.com/office/drawing/2010/main" val="0"/>
              </a:ext>
            </a:extLst>
          </a:blip>
          <a:srcRect b="9064"/>
          <a:stretch/>
        </p:blipFill>
        <p:spPr bwMode="auto">
          <a:xfrm>
            <a:off x="4239491" y="1210670"/>
            <a:ext cx="4386519" cy="30881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5"/>
          <p:cNvSpPr>
            <a:spLocks noChangeArrowheads="1"/>
          </p:cNvSpPr>
          <p:nvPr/>
        </p:nvSpPr>
        <p:spPr bwMode="auto">
          <a:xfrm>
            <a:off x="0" y="3248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6"/>
          <p:cNvSpPr>
            <a:spLocks noChangeArrowheads="1"/>
          </p:cNvSpPr>
          <p:nvPr/>
        </p:nvSpPr>
        <p:spPr bwMode="auto">
          <a:xfrm>
            <a:off x="0" y="9086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1200830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9" name="Resim 8"/>
          <p:cNvPicPr/>
          <p:nvPr/>
        </p:nvPicPr>
        <p:blipFill>
          <a:blip r:embed="rId2" cstate="print"/>
          <a:srcRect/>
          <a:stretch>
            <a:fillRect/>
          </a:stretch>
        </p:blipFill>
        <p:spPr bwMode="auto">
          <a:xfrm>
            <a:off x="347113" y="904073"/>
            <a:ext cx="3690498" cy="1980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4"/>
          <p:cNvSpPr>
            <a:spLocks noChangeArrowheads="1"/>
          </p:cNvSpPr>
          <p:nvPr/>
        </p:nvSpPr>
        <p:spPr bwMode="auto">
          <a:xfrm>
            <a:off x="0" y="2105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3" name="Resim 12"/>
          <p:cNvPicPr/>
          <p:nvPr/>
        </p:nvPicPr>
        <p:blipFill rotWithShape="1">
          <a:blip r:embed="rId3" cstate="print"/>
          <a:srcRect t="7715" b="11817"/>
          <a:stretch/>
        </p:blipFill>
        <p:spPr bwMode="auto">
          <a:xfrm>
            <a:off x="4572000" y="785817"/>
            <a:ext cx="3775155" cy="2383095"/>
          </a:xfrm>
          <a:prstGeom prst="rect">
            <a:avLst/>
          </a:prstGeom>
          <a:noFill/>
          <a:ln w="9525">
            <a:noFill/>
            <a:miter lim="800000"/>
            <a:headEnd/>
            <a:tailEnd/>
          </a:ln>
        </p:spPr>
      </p:pic>
      <p:pic>
        <p:nvPicPr>
          <p:cNvPr id="12" name="Resim 11"/>
          <p:cNvPicPr/>
          <p:nvPr/>
        </p:nvPicPr>
        <p:blipFill rotWithShape="1">
          <a:blip r:embed="rId4" cstate="print"/>
          <a:srcRect b="14521"/>
          <a:stretch/>
        </p:blipFill>
        <p:spPr bwMode="auto">
          <a:xfrm>
            <a:off x="347111" y="3044346"/>
            <a:ext cx="3690499" cy="2948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Resim 134"/>
          <p:cNvPicPr>
            <a:picLocks noChangeAspect="1" noChangeArrowheads="1"/>
          </p:cNvPicPr>
          <p:nvPr/>
        </p:nvPicPr>
        <p:blipFill rotWithShape="1">
          <a:blip r:embed="rId5">
            <a:extLst>
              <a:ext uri="{28A0092B-C50C-407E-A947-70E740481C1C}">
                <a14:useLocalDpi xmlns:a14="http://schemas.microsoft.com/office/drawing/2010/main" val="0"/>
              </a:ext>
            </a:extLst>
          </a:blip>
          <a:srcRect t="7320"/>
          <a:stretch/>
        </p:blipFill>
        <p:spPr bwMode="auto">
          <a:xfrm>
            <a:off x="4459514" y="3168912"/>
            <a:ext cx="4000126" cy="295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08305"/>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49153" name="Resim 136"/>
          <p:cNvPicPr>
            <a:picLocks noChangeAspect="1" noChangeArrowheads="1"/>
          </p:cNvPicPr>
          <p:nvPr/>
        </p:nvPicPr>
        <p:blipFill rotWithShape="1">
          <a:blip r:embed="rId2">
            <a:extLst>
              <a:ext uri="{28A0092B-C50C-407E-A947-70E740481C1C}">
                <a14:useLocalDpi xmlns:a14="http://schemas.microsoft.com/office/drawing/2010/main" val="0"/>
              </a:ext>
            </a:extLst>
          </a:blip>
          <a:srcRect t="62659"/>
          <a:stretch/>
        </p:blipFill>
        <p:spPr bwMode="auto">
          <a:xfrm>
            <a:off x="4182769" y="928254"/>
            <a:ext cx="446419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44"/>
          <a:stretch/>
        </p:blipFill>
        <p:spPr bwMode="auto">
          <a:xfrm>
            <a:off x="246003" y="795646"/>
            <a:ext cx="3657778" cy="2551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Resim 9"/>
          <p:cNvPicPr/>
          <p:nvPr/>
        </p:nvPicPr>
        <p:blipFill>
          <a:blip r:embed="rId4" cstate="print"/>
          <a:srcRect/>
          <a:stretch>
            <a:fillRect/>
          </a:stretch>
        </p:blipFill>
        <p:spPr bwMode="auto">
          <a:xfrm>
            <a:off x="299604" y="3535877"/>
            <a:ext cx="3550576" cy="2623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Resim 1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062" y="3630881"/>
            <a:ext cx="4316904" cy="208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08305"/>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9220" y="228600"/>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a:blip r:embed="rId2" cstate="print"/>
          <a:srcRect/>
          <a:stretch>
            <a:fillRect/>
          </a:stretch>
        </p:blipFill>
        <p:spPr bwMode="auto">
          <a:xfrm>
            <a:off x="333729" y="1540155"/>
            <a:ext cx="3798998" cy="2625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907" y="1485387"/>
            <a:ext cx="4455704" cy="273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40794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Başlık 2"/>
          <p:cNvSpPr>
            <a:spLocks noGrp="1"/>
          </p:cNvSpPr>
          <p:nvPr>
            <p:ph type="title"/>
          </p:nvPr>
        </p:nvSpPr>
        <p:spPr/>
        <p:txBody>
          <a:bodyPr/>
          <a:lstStyle/>
          <a:p>
            <a:r>
              <a:rPr lang="tr-TR" dirty="0" smtClean="0"/>
              <a:t>Açıklamalar</a:t>
            </a:r>
            <a:endParaRPr lang="tr-TR" dirty="0"/>
          </a:p>
        </p:txBody>
      </p:sp>
      <p:sp>
        <p:nvSpPr>
          <p:cNvPr id="10" name="Metin kutusu 9"/>
          <p:cNvSpPr txBox="1"/>
          <p:nvPr/>
        </p:nvSpPr>
        <p:spPr>
          <a:xfrm>
            <a:off x="846161" y="1651379"/>
            <a:ext cx="7168822" cy="646331"/>
          </a:xfrm>
          <a:prstGeom prst="rect">
            <a:avLst/>
          </a:prstGeom>
          <a:noFill/>
        </p:spPr>
        <p:txBody>
          <a:bodyPr wrap="none" rtlCol="0">
            <a:spAutoFit/>
          </a:bodyPr>
          <a:lstStyle/>
          <a:p>
            <a:pPr marL="285750" indent="-285750">
              <a:buFont typeface="Arial" panose="020B0604020202020204" pitchFamily="34" charset="0"/>
              <a:buChar char="•"/>
            </a:pPr>
            <a:r>
              <a:rPr lang="tr-TR" dirty="0"/>
              <a:t>Tüm derslerde A kitapçığı dikkate </a:t>
            </a:r>
            <a:r>
              <a:rPr lang="tr-TR" dirty="0" smtClean="0"/>
              <a:t>alınmıştır.</a:t>
            </a:r>
          </a:p>
          <a:p>
            <a:pPr marL="285750" indent="-285750">
              <a:buFont typeface="Arial" panose="020B0604020202020204" pitchFamily="34" charset="0"/>
              <a:buChar char="•"/>
            </a:pPr>
            <a:r>
              <a:rPr lang="tr-TR" dirty="0" smtClean="0"/>
              <a:t>TEOG soruları sol tarafta Kazanım Testi soruları ise sağ tarafta verilmiştir.</a:t>
            </a:r>
            <a:endParaRPr lang="tr-TR"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91" y="2745894"/>
            <a:ext cx="2606723" cy="1251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392" y="2857856"/>
            <a:ext cx="2542923" cy="1027990"/>
          </a:xfrm>
          <a:prstGeom prst="rect">
            <a:avLst/>
          </a:prstGeom>
          <a:ln>
            <a:noFill/>
          </a:ln>
          <a:effectLst>
            <a:softEdge rad="112500"/>
          </a:effectLst>
          <a:extLst/>
        </p:spPr>
      </p:pic>
    </p:spTree>
    <p:extLst>
      <p:ext uri="{BB962C8B-B14F-4D97-AF65-F5344CB8AC3E}">
        <p14:creationId xmlns:p14="http://schemas.microsoft.com/office/powerpoint/2010/main" val="145176391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MATEMATİK</a:t>
            </a:r>
            <a:endParaRPr lang="tr-TR" dirty="0"/>
          </a:p>
        </p:txBody>
      </p:sp>
      <p:sp>
        <p:nvSpPr>
          <p:cNvPr id="3" name="İçerik Yer Tutucusu 2"/>
          <p:cNvSpPr>
            <a:spLocks noGrp="1"/>
          </p:cNvSpPr>
          <p:nvPr>
            <p:ph idx="1"/>
          </p:nvPr>
        </p:nvSpPr>
        <p:spPr>
          <a:xfrm>
            <a:off x="505820" y="1037230"/>
            <a:ext cx="7886700" cy="4640239"/>
          </a:xfrm>
        </p:spPr>
        <p:txBody>
          <a:bodyPr>
            <a:normAutofit fontScale="85000" lnSpcReduction="20000"/>
          </a:bodyPr>
          <a:lstStyle/>
          <a:p>
            <a:pPr algn="just"/>
            <a:r>
              <a:rPr lang="tr-TR" dirty="0" smtClean="0"/>
              <a:t>2016-2017 I. TEOG soruları ile kazanım testleri karşılaştırıldığında ilk göze çarpan</a:t>
            </a:r>
            <a:r>
              <a:rPr lang="tr-TR" dirty="0"/>
              <a:t>, kazanım </a:t>
            </a:r>
            <a:r>
              <a:rPr lang="tr-TR" dirty="0" smtClean="0"/>
              <a:t>testlerinin </a:t>
            </a:r>
            <a:r>
              <a:rPr lang="tr-TR" dirty="0"/>
              <a:t>TEOG </a:t>
            </a:r>
            <a:r>
              <a:rPr lang="tr-TR" dirty="0" smtClean="0"/>
              <a:t>sınavına göre oldukça zor olduğudur. </a:t>
            </a:r>
            <a:r>
              <a:rPr lang="tr-TR" dirty="0"/>
              <a:t>TEOG </a:t>
            </a:r>
            <a:r>
              <a:rPr lang="tr-TR" dirty="0" smtClean="0"/>
              <a:t>sorularının kazanımı doğrudan ölçen, basit ve anlaşılır sorular olduğu görülmüştür. 7. ve 19. sorular hariç, </a:t>
            </a:r>
            <a:r>
              <a:rPr lang="tr-TR" dirty="0"/>
              <a:t>TEOG </a:t>
            </a:r>
            <a:r>
              <a:rPr lang="tr-TR" dirty="0" smtClean="0"/>
              <a:t>soruları </a:t>
            </a:r>
            <a:r>
              <a:rPr lang="tr-TR" dirty="0"/>
              <a:t>kazanım testleri </a:t>
            </a:r>
            <a:r>
              <a:rPr lang="tr-TR" dirty="0" smtClean="0"/>
              <a:t>ile uyuşmaktadır.</a:t>
            </a:r>
          </a:p>
          <a:p>
            <a:pPr algn="just"/>
            <a:r>
              <a:rPr lang="tr-TR" dirty="0" smtClean="0"/>
              <a:t>Özellikle EBOB-EKOK, aralarında asal sayılar, çarpanlar, katlar konularındaki sorular </a:t>
            </a:r>
            <a:r>
              <a:rPr lang="tr-TR" dirty="0"/>
              <a:t>neredeyse aynı </a:t>
            </a:r>
            <a:r>
              <a:rPr lang="tr-TR" dirty="0" smtClean="0"/>
              <a:t>sorulardır. Üslü ifadeler soruları da hemen hemen </a:t>
            </a:r>
            <a:r>
              <a:rPr lang="tr-TR" dirty="0"/>
              <a:t>kazanım testleri </a:t>
            </a:r>
            <a:r>
              <a:rPr lang="tr-TR" dirty="0" smtClean="0"/>
              <a:t>ile aynı çıkmıştır.</a:t>
            </a:r>
          </a:p>
          <a:p>
            <a:pPr algn="just"/>
            <a:r>
              <a:rPr lang="tr-TR" dirty="0" err="1" smtClean="0"/>
              <a:t>Kareköklü</a:t>
            </a:r>
            <a:r>
              <a:rPr lang="tr-TR" dirty="0" smtClean="0"/>
              <a:t> sayılarda çıkan 16. soru (Yaklaşık değer) öğrencileri yanıltmıştır. Öğrenciler soruda ölçülen kazanımı yaklaşık değerden çok, toplama çıkarmaya benzettikleri için zorlanmışlardır.</a:t>
            </a:r>
          </a:p>
          <a:p>
            <a:pPr algn="just"/>
            <a:r>
              <a:rPr lang="tr-TR" dirty="0"/>
              <a:t>7. ve 19. </a:t>
            </a:r>
            <a:r>
              <a:rPr lang="tr-TR" dirty="0" smtClean="0"/>
              <a:t>sorular hariç </a:t>
            </a:r>
            <a:r>
              <a:rPr lang="tr-TR" dirty="0"/>
              <a:t>bütün TEOG soruları kazanım testleri ile </a:t>
            </a:r>
            <a:r>
              <a:rPr lang="tr-TR" dirty="0" smtClean="0"/>
              <a:t>karşılaştırılmıştır.</a:t>
            </a:r>
            <a:endParaRPr lang="tr-TR" dirty="0"/>
          </a:p>
        </p:txBody>
      </p:sp>
    </p:spTree>
    <p:extLst>
      <p:ext uri="{BB962C8B-B14F-4D97-AF65-F5344CB8AC3E}">
        <p14:creationId xmlns:p14="http://schemas.microsoft.com/office/powerpoint/2010/main" val="1581727734"/>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MATEMATİK</a:t>
            </a:r>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30" y="1375787"/>
            <a:ext cx="3448050" cy="133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30" y="3882977"/>
            <a:ext cx="3324225" cy="94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130" y="1375787"/>
            <a:ext cx="40576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130" y="3763914"/>
            <a:ext cx="40195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21521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MATEMATİK</a:t>
            </a:r>
            <a:endParaRPr lang="tr-TR"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1" y="1125502"/>
            <a:ext cx="3381375" cy="140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72" y="1290086"/>
            <a:ext cx="40957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56" y="2783129"/>
            <a:ext cx="34671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556" y="4676396"/>
            <a:ext cx="3476625" cy="158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672" y="2783129"/>
            <a:ext cx="40576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097" y="4822306"/>
            <a:ext cx="40862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26706"/>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MATEMATİK</a:t>
            </a:r>
            <a:endParaRPr lang="tr-T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0" y="1045464"/>
            <a:ext cx="3362325" cy="165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63" y="2949538"/>
            <a:ext cx="3448050" cy="1209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123" y="2792375"/>
            <a:ext cx="39052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80" y="4936910"/>
            <a:ext cx="3371850" cy="120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250" y="4432345"/>
            <a:ext cx="3295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4789123" y="1409962"/>
            <a:ext cx="3168839" cy="646331"/>
          </a:xfrm>
          <a:prstGeom prst="rect">
            <a:avLst/>
          </a:prstGeom>
          <a:noFill/>
        </p:spPr>
        <p:txBody>
          <a:bodyPr wrap="square" rtlCol="0">
            <a:spAutoFit/>
          </a:bodyPr>
          <a:lstStyle/>
          <a:p>
            <a:r>
              <a:rPr lang="tr-TR" dirty="0" smtClean="0"/>
              <a:t>Bu soru ile ilgili kazanım testinde soru çıkmamıştır.</a:t>
            </a:r>
            <a:endParaRPr lang="tr-TR" dirty="0"/>
          </a:p>
        </p:txBody>
      </p:sp>
    </p:spTree>
    <p:extLst>
      <p:ext uri="{BB962C8B-B14F-4D97-AF65-F5344CB8AC3E}">
        <p14:creationId xmlns:p14="http://schemas.microsoft.com/office/powerpoint/2010/main" val="381330033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MATEMATİK</a:t>
            </a:r>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17" y="1483980"/>
            <a:ext cx="4121645" cy="1544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17" y="3737495"/>
            <a:ext cx="3900013" cy="1250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778" y="1483980"/>
            <a:ext cx="4098294" cy="136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750" y="3891874"/>
            <a:ext cx="4606248" cy="72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97070"/>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MATEMATİK</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12" y="4386293"/>
            <a:ext cx="3467100" cy="92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12" y="1017895"/>
            <a:ext cx="3876675"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932" y="1430528"/>
            <a:ext cx="4401074" cy="117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930" y="4379952"/>
            <a:ext cx="3955287" cy="89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9707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MATEMATİK</a:t>
            </a:r>
            <a:endParaRPr lang="tr-T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41" y="4102139"/>
            <a:ext cx="3567518" cy="223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39" y="2629042"/>
            <a:ext cx="3476625" cy="1038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40" y="1030616"/>
            <a:ext cx="3476625" cy="1171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719" y="1030616"/>
            <a:ext cx="39528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3719" y="4356817"/>
            <a:ext cx="40100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3719" y="2609992"/>
            <a:ext cx="33147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97070"/>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MATEMATİK</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327" y="1481115"/>
            <a:ext cx="4483041" cy="1259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000" y="3457673"/>
            <a:ext cx="4167694" cy="212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34" y="1481114"/>
            <a:ext cx="3888295" cy="1078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80" y="3761081"/>
            <a:ext cx="3695718" cy="1231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1344364"/>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MATEMATİK</a:t>
            </a:r>
            <a:endParaRPr lang="tr-TR"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1" y="4013912"/>
            <a:ext cx="3276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56" y="1354245"/>
            <a:ext cx="351472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10527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4928181" y="1622314"/>
            <a:ext cx="3168839" cy="646331"/>
          </a:xfrm>
          <a:prstGeom prst="rect">
            <a:avLst/>
          </a:prstGeom>
          <a:noFill/>
        </p:spPr>
        <p:txBody>
          <a:bodyPr wrap="square" rtlCol="0">
            <a:spAutoFit/>
          </a:bodyPr>
          <a:lstStyle/>
          <a:p>
            <a:r>
              <a:rPr lang="tr-TR" dirty="0" smtClean="0"/>
              <a:t>Bu soru ile ilgili kazanım testinde soru çıkmamıştır.</a:t>
            </a:r>
            <a:endParaRPr lang="tr-TR" dirty="0"/>
          </a:p>
        </p:txBody>
      </p:sp>
    </p:spTree>
    <p:extLst>
      <p:ext uri="{BB962C8B-B14F-4D97-AF65-F5344CB8AC3E}">
        <p14:creationId xmlns:p14="http://schemas.microsoft.com/office/powerpoint/2010/main" val="2897071550"/>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FEN BİLGİSİ</a:t>
            </a:r>
            <a:endParaRPr lang="tr-TR"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0" y="1147194"/>
            <a:ext cx="3521169" cy="4493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292" y="1147194"/>
            <a:ext cx="3962143" cy="289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34843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39" y="1070420"/>
            <a:ext cx="3994599" cy="2940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66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3833"/>
          <a:stretch/>
        </p:blipFill>
        <p:spPr bwMode="auto">
          <a:xfrm>
            <a:off x="4449170" y="1070420"/>
            <a:ext cx="4572000" cy="276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8604"/>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FEN BİLGİSİ</a:t>
            </a:r>
            <a:endParaRPr lang="tr-TR"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16" y="1338991"/>
            <a:ext cx="3609975" cy="3457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216" y="1338991"/>
            <a:ext cx="38481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348435"/>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FEN BİLGİSİ</a:t>
            </a:r>
            <a:endParaRPr lang="tr-TR"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1" y="1149680"/>
            <a:ext cx="3400425" cy="491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61" y="1149680"/>
            <a:ext cx="38862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348435"/>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FEN BİLGİSİ</a:t>
            </a:r>
            <a:endParaRPr lang="tr-TR" dirty="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39" y="1071705"/>
            <a:ext cx="3627127" cy="4428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203" y="1071704"/>
            <a:ext cx="3925079" cy="300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733161"/>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FEN BİLGİSİ</a:t>
            </a:r>
            <a:endParaRPr lang="tr-TR"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19" y="1033249"/>
            <a:ext cx="3676919" cy="4302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037" y="1033248"/>
            <a:ext cx="4090108" cy="241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348435"/>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081" y="-168132"/>
            <a:ext cx="7886700" cy="958707"/>
          </a:xfrm>
        </p:spPr>
        <p:txBody>
          <a:bodyPr/>
          <a:lstStyle/>
          <a:p>
            <a:pPr algn="ctr"/>
            <a:r>
              <a:rPr lang="tr-TR" dirty="0" smtClean="0"/>
              <a:t>FEN BİLGİSİ</a:t>
            </a:r>
            <a:endParaRPr lang="tr-TR"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60" y="586389"/>
            <a:ext cx="3257550" cy="263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313" y="681392"/>
            <a:ext cx="38576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60" y="3429000"/>
            <a:ext cx="3314700" cy="3114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9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805" y="2757842"/>
            <a:ext cx="3548133" cy="389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714893"/>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9468" y="0"/>
            <a:ext cx="7886700" cy="958707"/>
          </a:xfrm>
        </p:spPr>
        <p:txBody>
          <a:bodyPr/>
          <a:lstStyle/>
          <a:p>
            <a:pPr algn="ctr"/>
            <a:r>
              <a:rPr lang="tr-TR" dirty="0" smtClean="0"/>
              <a:t>FEN BİLGİSİ</a:t>
            </a:r>
            <a:endParaRPr lang="tr-TR"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0" y="802506"/>
            <a:ext cx="3400425" cy="566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339" y="802505"/>
            <a:ext cx="3823846" cy="333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998469"/>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399" y="78523"/>
            <a:ext cx="8037679" cy="958707"/>
          </a:xfrm>
        </p:spPr>
        <p:txBody>
          <a:bodyPr>
            <a:normAutofit fontScale="90000"/>
          </a:bodyPr>
          <a:lstStyle/>
          <a:p>
            <a:pPr algn="ctr"/>
            <a:r>
              <a:rPr lang="tr-TR" dirty="0"/>
              <a:t>T.C. İNKILAP TARİHİ VE </a:t>
            </a:r>
            <a:r>
              <a:rPr lang="tr-TR" dirty="0" smtClean="0"/>
              <a:t>ATATÜRKÇÜLÜK</a:t>
            </a:r>
            <a:endParaRPr lang="tr-TR" dirty="0"/>
          </a:p>
        </p:txBody>
      </p:sp>
      <p:sp>
        <p:nvSpPr>
          <p:cNvPr id="3" name="İçerik Yer Tutucusu 2"/>
          <p:cNvSpPr>
            <a:spLocks noGrp="1"/>
          </p:cNvSpPr>
          <p:nvPr>
            <p:ph idx="1"/>
          </p:nvPr>
        </p:nvSpPr>
        <p:spPr>
          <a:xfrm>
            <a:off x="287457" y="1160060"/>
            <a:ext cx="4079827" cy="4351338"/>
          </a:xfrm>
          <a:ln w="25400"/>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r>
              <a:rPr lang="tr-TR" dirty="0" smtClean="0"/>
              <a:t>1</a:t>
            </a:r>
            <a:r>
              <a:rPr lang="tr-TR" dirty="0" smtClean="0"/>
              <a:t>. </a:t>
            </a:r>
            <a:r>
              <a:rPr lang="en-US" dirty="0" err="1" smtClean="0"/>
              <a:t>Atatürk’ün</a:t>
            </a:r>
            <a:r>
              <a:rPr lang="en-US" dirty="0" smtClean="0"/>
              <a:t> </a:t>
            </a:r>
            <a:r>
              <a:rPr lang="en-US" dirty="0"/>
              <a:t>çocukluk </a:t>
            </a:r>
            <a:r>
              <a:rPr lang="en-US" dirty="0" err="1"/>
              <a:t>döneminde</a:t>
            </a:r>
            <a:r>
              <a:rPr lang="en-US" dirty="0"/>
              <a:t> </a:t>
            </a:r>
            <a:r>
              <a:rPr lang="en-US" dirty="0" err="1"/>
              <a:t>Selanik’te</a:t>
            </a:r>
            <a:r>
              <a:rPr lang="en-US" dirty="0"/>
              <a:t> </a:t>
            </a:r>
            <a:r>
              <a:rPr lang="en-US" dirty="0" err="1"/>
              <a:t>farklı</a:t>
            </a:r>
            <a:r>
              <a:rPr lang="en-US" dirty="0"/>
              <a:t> </a:t>
            </a:r>
            <a:r>
              <a:rPr lang="en-US" dirty="0" err="1"/>
              <a:t>inanç</a:t>
            </a:r>
            <a:r>
              <a:rPr lang="en-US" dirty="0"/>
              <a:t> </a:t>
            </a:r>
            <a:r>
              <a:rPr lang="en-US" dirty="0" err="1"/>
              <a:t>ve</a:t>
            </a:r>
            <a:r>
              <a:rPr lang="en-US" dirty="0"/>
              <a:t> </a:t>
            </a:r>
            <a:r>
              <a:rPr lang="en-US" dirty="0" err="1"/>
              <a:t>milletler</a:t>
            </a:r>
            <a:r>
              <a:rPr lang="en-US" dirty="0"/>
              <a:t> </a:t>
            </a:r>
            <a:r>
              <a:rPr lang="en-US" dirty="0" err="1"/>
              <a:t>birara</a:t>
            </a:r>
            <a:r>
              <a:rPr lang="en-US" dirty="0"/>
              <a:t> da </a:t>
            </a:r>
            <a:r>
              <a:rPr lang="en-US" dirty="0" err="1"/>
              <a:t>yaşamaktaydı</a:t>
            </a:r>
            <a:r>
              <a:rPr lang="en-US" dirty="0"/>
              <a:t>.</a:t>
            </a:r>
            <a:endParaRPr lang="tr-TR" sz="3600" dirty="0"/>
          </a:p>
          <a:p>
            <a:pPr marL="0" indent="0">
              <a:buNone/>
            </a:pPr>
            <a:endParaRPr lang="tr-TR" dirty="0"/>
          </a:p>
          <a:p>
            <a:pPr marL="0" indent="0">
              <a:buNone/>
            </a:pPr>
            <a:r>
              <a:rPr lang="en-US" b="1" dirty="0"/>
              <a:t>Bu </a:t>
            </a:r>
            <a:r>
              <a:rPr lang="en-US" b="1" dirty="0" err="1"/>
              <a:t>bilgi</a:t>
            </a:r>
            <a:r>
              <a:rPr lang="en-US" b="1" dirty="0"/>
              <a:t> de </a:t>
            </a:r>
            <a:r>
              <a:rPr lang="en-US" b="1" dirty="0" err="1"/>
              <a:t>Selanik</a:t>
            </a:r>
            <a:r>
              <a:rPr lang="en-US" b="1" dirty="0"/>
              <a:t> </a:t>
            </a:r>
            <a:r>
              <a:rPr lang="en-US" b="1" dirty="0" err="1"/>
              <a:t>şehrinin</a:t>
            </a:r>
            <a:r>
              <a:rPr lang="en-US" b="1" dirty="0"/>
              <a:t>,</a:t>
            </a:r>
            <a:endParaRPr lang="tr-TR" b="1" dirty="0"/>
          </a:p>
          <a:p>
            <a:pPr marL="0" indent="0">
              <a:buNone/>
            </a:pPr>
            <a:r>
              <a:rPr lang="en-US" b="1" dirty="0"/>
              <a:t> </a:t>
            </a:r>
            <a:endParaRPr lang="tr-TR" sz="3200" dirty="0"/>
          </a:p>
          <a:p>
            <a:pPr marL="914400" lvl="2" indent="0">
              <a:buNone/>
            </a:pPr>
            <a:r>
              <a:rPr lang="en-US" dirty="0" err="1"/>
              <a:t>Dinî</a:t>
            </a:r>
            <a:endParaRPr lang="tr-TR" sz="2800" dirty="0"/>
          </a:p>
          <a:p>
            <a:pPr marL="914400" lvl="2" indent="0">
              <a:buNone/>
            </a:pPr>
            <a:r>
              <a:rPr lang="en-US" dirty="0" err="1"/>
              <a:t>İktisadi</a:t>
            </a:r>
            <a:endParaRPr lang="tr-TR" sz="2800" dirty="0"/>
          </a:p>
          <a:p>
            <a:pPr marL="914400" lvl="2" indent="0">
              <a:buNone/>
            </a:pPr>
            <a:r>
              <a:rPr lang="en-US" dirty="0" err="1"/>
              <a:t>Askerî</a:t>
            </a:r>
            <a:endParaRPr lang="tr-TR" sz="2800" dirty="0"/>
          </a:p>
          <a:p>
            <a:pPr marL="914400" lvl="2" indent="0">
              <a:buNone/>
            </a:pPr>
            <a:r>
              <a:rPr lang="en-US" dirty="0" err="1"/>
              <a:t>Sosyal</a:t>
            </a:r>
            <a:endParaRPr lang="tr-TR" sz="2800" dirty="0"/>
          </a:p>
          <a:p>
            <a:pPr marL="0" indent="0">
              <a:buNone/>
            </a:pPr>
            <a:r>
              <a:rPr lang="en-US" dirty="0"/>
              <a:t> </a:t>
            </a:r>
            <a:endParaRPr lang="tr-TR" sz="3200" dirty="0"/>
          </a:p>
          <a:p>
            <a:pPr marL="0" indent="0">
              <a:buNone/>
            </a:pPr>
            <a:r>
              <a:rPr lang="en-US" b="1" dirty="0" err="1"/>
              <a:t>Özelliklerinden</a:t>
            </a:r>
            <a:r>
              <a:rPr lang="en-US" b="1" dirty="0"/>
              <a:t> </a:t>
            </a:r>
            <a:r>
              <a:rPr lang="en-US" b="1" dirty="0" err="1"/>
              <a:t>hangileri</a:t>
            </a:r>
            <a:r>
              <a:rPr lang="en-US" b="1" dirty="0"/>
              <a:t> </a:t>
            </a:r>
            <a:r>
              <a:rPr lang="en-US" b="1" dirty="0" err="1"/>
              <a:t>vurgulanmıştır</a:t>
            </a:r>
            <a:r>
              <a:rPr lang="en-US" b="1" dirty="0"/>
              <a:t>?</a:t>
            </a:r>
            <a:endParaRPr lang="tr-TR" b="1" dirty="0"/>
          </a:p>
          <a:p>
            <a:pPr marL="0" indent="0">
              <a:buNone/>
            </a:pPr>
            <a:r>
              <a:rPr lang="en-US" b="1" dirty="0"/>
              <a:t> </a:t>
            </a:r>
            <a:endParaRPr lang="tr-TR" sz="1600" dirty="0"/>
          </a:p>
          <a:p>
            <a:pPr marL="0" indent="0">
              <a:buNone/>
            </a:pPr>
            <a:r>
              <a:rPr lang="en-US" dirty="0"/>
              <a:t>A) I </a:t>
            </a:r>
            <a:r>
              <a:rPr lang="en-US" dirty="0" err="1"/>
              <a:t>ve</a:t>
            </a:r>
            <a:r>
              <a:rPr lang="en-US" dirty="0"/>
              <a:t> II.	</a:t>
            </a:r>
            <a:r>
              <a:rPr lang="en-US" b="1" dirty="0"/>
              <a:t>B) I </a:t>
            </a:r>
            <a:r>
              <a:rPr lang="en-US" b="1" dirty="0" err="1"/>
              <a:t>veIV</a:t>
            </a:r>
            <a:r>
              <a:rPr lang="en-US" b="1" dirty="0"/>
              <a:t>.</a:t>
            </a:r>
            <a:endParaRPr lang="tr-TR" dirty="0"/>
          </a:p>
          <a:p>
            <a:pPr marL="0" indent="0">
              <a:buNone/>
            </a:pPr>
            <a:r>
              <a:rPr lang="en-US" dirty="0"/>
              <a:t>C) II </a:t>
            </a:r>
            <a:r>
              <a:rPr lang="en-US" dirty="0" err="1"/>
              <a:t>ve</a:t>
            </a:r>
            <a:r>
              <a:rPr lang="en-US" dirty="0"/>
              <a:t> III.	D) II </a:t>
            </a:r>
            <a:r>
              <a:rPr lang="en-US" dirty="0" err="1"/>
              <a:t>veIV</a:t>
            </a:r>
            <a:r>
              <a:rPr lang="en-US" dirty="0"/>
              <a:t>.</a:t>
            </a:r>
            <a:endParaRPr lang="tr-TR" dirty="0"/>
          </a:p>
          <a:p>
            <a:endParaRPr lang="tr-TR" dirty="0"/>
          </a:p>
        </p:txBody>
      </p:sp>
      <p:sp>
        <p:nvSpPr>
          <p:cNvPr id="5" name="Dikdörtgen 4"/>
          <p:cNvSpPr/>
          <p:nvPr/>
        </p:nvSpPr>
        <p:spPr>
          <a:xfrm>
            <a:off x="4572000" y="1702248"/>
            <a:ext cx="4572000" cy="2308324"/>
          </a:xfrm>
          <a:prstGeom prst="rect">
            <a:avLst/>
          </a:prstGeom>
        </p:spPr>
        <p:txBody>
          <a:bodyPr wrap="square">
            <a:spAutoFit/>
          </a:bodyPr>
          <a:lstStyle/>
          <a:p>
            <a:r>
              <a:rPr lang="tr-TR" sz="1600" b="1" dirty="0"/>
              <a:t>***</a:t>
            </a:r>
            <a:r>
              <a:rPr lang="tr-TR" sz="1600" dirty="0"/>
              <a:t>Selanik şehrinde Türklerle birlikte Rum, Bulgar, Sırp, Yahudi ve Ermeni gibi milletlerde yaşamaktaydı. </a:t>
            </a:r>
          </a:p>
          <a:p>
            <a:r>
              <a:rPr lang="tr-TR" sz="1600" b="1" dirty="0"/>
              <a:t>Bu bilgilere göre Selanik ile ilgili aşağıdaki yargılardan hangisine </a:t>
            </a:r>
            <a:r>
              <a:rPr lang="tr-TR" sz="1600" b="1" u="sng" dirty="0"/>
              <a:t>ulaşılamaz</a:t>
            </a:r>
            <a:r>
              <a:rPr lang="tr-TR" sz="1600" b="1" dirty="0"/>
              <a:t>?</a:t>
            </a:r>
            <a:endParaRPr lang="tr-TR" sz="1600" dirty="0"/>
          </a:p>
          <a:p>
            <a:r>
              <a:rPr lang="tr-TR" sz="1600" dirty="0"/>
              <a:t> </a:t>
            </a:r>
            <a:r>
              <a:rPr lang="tr-TR" sz="1600" dirty="0" smtClean="0"/>
              <a:t>A</a:t>
            </a:r>
            <a:r>
              <a:rPr lang="tr-TR" sz="1600" dirty="0"/>
              <a:t>) Çok uluslu bir yapıdadır. </a:t>
            </a:r>
          </a:p>
          <a:p>
            <a:r>
              <a:rPr lang="tr-TR" sz="1600" dirty="0"/>
              <a:t>B) Farklı kültürler bir arada yaşamaktadır. </a:t>
            </a:r>
          </a:p>
          <a:p>
            <a:r>
              <a:rPr lang="tr-TR" sz="1600" dirty="0"/>
              <a:t>C) Farklı dini inançlar görülmektedir. </a:t>
            </a:r>
          </a:p>
          <a:p>
            <a:r>
              <a:rPr lang="tr-TR" sz="1600" b="1" dirty="0"/>
              <a:t>D)</a:t>
            </a:r>
            <a:r>
              <a:rPr lang="tr-TR" sz="1600" dirty="0"/>
              <a:t> Türklerden sonra en kalabalık millet Rumlardır.</a:t>
            </a:r>
          </a:p>
          <a:p>
            <a:r>
              <a:rPr lang="tr-TR" sz="1600" dirty="0"/>
              <a:t>  </a:t>
            </a:r>
          </a:p>
        </p:txBody>
      </p:sp>
    </p:spTree>
    <p:extLst>
      <p:ext uri="{BB962C8B-B14F-4D97-AF65-F5344CB8AC3E}">
        <p14:creationId xmlns:p14="http://schemas.microsoft.com/office/powerpoint/2010/main" val="279010237"/>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399" y="78523"/>
            <a:ext cx="8037679" cy="958707"/>
          </a:xfrm>
        </p:spPr>
        <p:txBody>
          <a:bodyPr>
            <a:normAutofit fontScale="90000"/>
          </a:bodyPr>
          <a:lstStyle/>
          <a:p>
            <a:pPr algn="ctr"/>
            <a:r>
              <a:rPr lang="tr-TR" dirty="0"/>
              <a:t>T.C. İNKILAP TARİHİ VE </a:t>
            </a:r>
            <a:r>
              <a:rPr lang="tr-TR" dirty="0" smtClean="0"/>
              <a:t>ATATÜRKÇÜLÜK</a:t>
            </a:r>
            <a:endParaRPr lang="tr-TR" dirty="0"/>
          </a:p>
        </p:txBody>
      </p:sp>
      <p:sp>
        <p:nvSpPr>
          <p:cNvPr id="3" name="İçerik Yer Tutucusu 2"/>
          <p:cNvSpPr>
            <a:spLocks noGrp="1"/>
          </p:cNvSpPr>
          <p:nvPr>
            <p:ph idx="1"/>
          </p:nvPr>
        </p:nvSpPr>
        <p:spPr>
          <a:xfrm>
            <a:off x="287457" y="1160060"/>
            <a:ext cx="4079827" cy="4351338"/>
          </a:xfrm>
          <a:ln w="25400"/>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lvl="1" indent="177800">
              <a:buNone/>
            </a:pPr>
            <a:r>
              <a:rPr lang="tr-TR" dirty="0" smtClean="0"/>
              <a:t>2</a:t>
            </a:r>
            <a:r>
              <a:rPr lang="tr-TR" dirty="0" smtClean="0"/>
              <a:t>.</a:t>
            </a:r>
            <a:r>
              <a:rPr lang="en-US" b="1" dirty="0"/>
              <a:t> </a:t>
            </a:r>
            <a:r>
              <a:rPr lang="en-US" dirty="0" smtClean="0"/>
              <a:t>Mustafa </a:t>
            </a:r>
            <a:r>
              <a:rPr lang="en-US" dirty="0"/>
              <a:t>Kemal, </a:t>
            </a:r>
            <a:r>
              <a:rPr lang="en-US" dirty="0" err="1"/>
              <a:t>Şemsi</a:t>
            </a:r>
            <a:r>
              <a:rPr lang="en-US" dirty="0"/>
              <a:t> Efendi </a:t>
            </a:r>
            <a:r>
              <a:rPr lang="en-US" dirty="0" err="1"/>
              <a:t>Mektebinden</a:t>
            </a:r>
            <a:r>
              <a:rPr lang="en-US" dirty="0"/>
              <a:t> sonar </a:t>
            </a:r>
            <a:r>
              <a:rPr lang="en-US" dirty="0" err="1"/>
              <a:t>bir</a:t>
            </a:r>
            <a:r>
              <a:rPr lang="en-US" dirty="0"/>
              <a:t> </a:t>
            </a:r>
            <a:r>
              <a:rPr lang="en-US" dirty="0" err="1"/>
              <a:t>süre</a:t>
            </a:r>
            <a:r>
              <a:rPr lang="en-US" dirty="0"/>
              <a:t> </a:t>
            </a:r>
            <a:r>
              <a:rPr lang="en-US" dirty="0" err="1"/>
              <a:t>Selanik</a:t>
            </a:r>
            <a:r>
              <a:rPr lang="en-US" dirty="0"/>
              <a:t> </a:t>
            </a:r>
            <a:r>
              <a:rPr lang="en-US" dirty="0" err="1"/>
              <a:t>Mülkiye</a:t>
            </a:r>
            <a:r>
              <a:rPr lang="en-US" dirty="0"/>
              <a:t> </a:t>
            </a:r>
            <a:r>
              <a:rPr lang="en-US" dirty="0" err="1"/>
              <a:t>Rüştiyesine</a:t>
            </a:r>
            <a:r>
              <a:rPr lang="en-US" dirty="0"/>
              <a:t> </a:t>
            </a:r>
            <a:r>
              <a:rPr lang="en-US" dirty="0" err="1"/>
              <a:t>devam</a:t>
            </a:r>
            <a:r>
              <a:rPr lang="en-US" dirty="0"/>
              <a:t> </a:t>
            </a:r>
            <a:r>
              <a:rPr lang="en-US" dirty="0" err="1"/>
              <a:t>etmiştir</a:t>
            </a:r>
            <a:r>
              <a:rPr lang="en-US" dirty="0"/>
              <a:t>. </a:t>
            </a:r>
            <a:r>
              <a:rPr lang="en-US" dirty="0" err="1"/>
              <a:t>Ancak</a:t>
            </a:r>
            <a:r>
              <a:rPr lang="en-US" dirty="0"/>
              <a:t> </a:t>
            </a:r>
            <a:r>
              <a:rPr lang="en-US" dirty="0" err="1"/>
              <a:t>daha</a:t>
            </a:r>
            <a:r>
              <a:rPr lang="en-US" dirty="0"/>
              <a:t> </a:t>
            </a:r>
            <a:r>
              <a:rPr lang="en-US" dirty="0" err="1"/>
              <a:t>sonra</a:t>
            </a:r>
            <a:r>
              <a:rPr lang="en-US" dirty="0"/>
              <a:t> </a:t>
            </a:r>
            <a:r>
              <a:rPr lang="en-US" dirty="0" err="1"/>
              <a:t>kendi</a:t>
            </a:r>
            <a:r>
              <a:rPr lang="en-US" dirty="0"/>
              <a:t> </a:t>
            </a:r>
            <a:r>
              <a:rPr lang="en-US" dirty="0" err="1"/>
              <a:t>iradesi</a:t>
            </a:r>
            <a:r>
              <a:rPr lang="en-US" dirty="0"/>
              <a:t> </a:t>
            </a:r>
            <a:r>
              <a:rPr lang="en-US" dirty="0" err="1"/>
              <a:t>ile</a:t>
            </a:r>
            <a:r>
              <a:rPr lang="en-US" dirty="0"/>
              <a:t> </a:t>
            </a:r>
            <a:r>
              <a:rPr lang="en-US" dirty="0" err="1"/>
              <a:t>Askerî</a:t>
            </a:r>
            <a:r>
              <a:rPr lang="en-US" dirty="0"/>
              <a:t> </a:t>
            </a:r>
            <a:r>
              <a:rPr lang="en-US" dirty="0" err="1"/>
              <a:t>Rüştiye</a:t>
            </a:r>
            <a:r>
              <a:rPr lang="en-US" dirty="0"/>
              <a:t> </a:t>
            </a:r>
            <a:r>
              <a:rPr lang="en-US" dirty="0" err="1"/>
              <a:t>sınavlarına</a:t>
            </a:r>
            <a:r>
              <a:rPr lang="en-US" dirty="0"/>
              <a:t> </a:t>
            </a:r>
            <a:r>
              <a:rPr lang="en-US" dirty="0" err="1"/>
              <a:t>girmiş</a:t>
            </a:r>
            <a:r>
              <a:rPr lang="en-US" dirty="0"/>
              <a:t> </a:t>
            </a:r>
            <a:r>
              <a:rPr lang="en-US" dirty="0" err="1"/>
              <a:t>ve</a:t>
            </a:r>
            <a:r>
              <a:rPr lang="en-US" dirty="0"/>
              <a:t> </a:t>
            </a:r>
            <a:r>
              <a:rPr lang="en-US" dirty="0" err="1"/>
              <a:t>başarılı</a:t>
            </a:r>
            <a:r>
              <a:rPr lang="en-US" dirty="0"/>
              <a:t> </a:t>
            </a:r>
            <a:r>
              <a:rPr lang="en-US" dirty="0" err="1"/>
              <a:t>olmuştur</a:t>
            </a:r>
            <a:r>
              <a:rPr lang="en-US" dirty="0"/>
              <a:t>.</a:t>
            </a:r>
            <a:endParaRPr lang="tr-TR" sz="3600" dirty="0"/>
          </a:p>
          <a:p>
            <a:pPr marL="0" indent="0">
              <a:buNone/>
            </a:pPr>
            <a:r>
              <a:rPr lang="en-US" dirty="0"/>
              <a:t> </a:t>
            </a:r>
            <a:endParaRPr lang="tr-TR" dirty="0"/>
          </a:p>
          <a:p>
            <a:pPr marL="0" indent="0">
              <a:buNone/>
            </a:pPr>
            <a:r>
              <a:rPr lang="en-US" b="1" dirty="0"/>
              <a:t>Bu </a:t>
            </a:r>
            <a:r>
              <a:rPr lang="en-US" b="1" dirty="0" err="1"/>
              <a:t>bilgi</a:t>
            </a:r>
            <a:r>
              <a:rPr lang="en-US" b="1" dirty="0"/>
              <a:t> Mustafa </a:t>
            </a:r>
            <a:r>
              <a:rPr lang="en-US" b="1" dirty="0" err="1"/>
              <a:t>Kemal’in</a:t>
            </a:r>
            <a:r>
              <a:rPr lang="en-US" b="1" dirty="0"/>
              <a:t>, </a:t>
            </a:r>
            <a:r>
              <a:rPr lang="en-US" b="1" dirty="0" err="1"/>
              <a:t>aşağıdaki</a:t>
            </a:r>
            <a:r>
              <a:rPr lang="en-US" b="1" dirty="0"/>
              <a:t> </a:t>
            </a:r>
            <a:r>
              <a:rPr lang="en-US" b="1" dirty="0" err="1"/>
              <a:t>özelliklerinden</a:t>
            </a:r>
            <a:r>
              <a:rPr lang="en-US" b="1" dirty="0"/>
              <a:t> </a:t>
            </a:r>
            <a:r>
              <a:rPr lang="en-US" b="1" dirty="0" err="1"/>
              <a:t>hangisine</a:t>
            </a:r>
            <a:r>
              <a:rPr lang="en-US" b="1" dirty="0"/>
              <a:t> </a:t>
            </a:r>
            <a:r>
              <a:rPr lang="en-US" b="1" dirty="0" err="1"/>
              <a:t>örnek</a:t>
            </a:r>
            <a:r>
              <a:rPr lang="en-US" b="1" dirty="0"/>
              <a:t> </a:t>
            </a:r>
            <a:r>
              <a:rPr lang="en-US" b="1" dirty="0" err="1"/>
              <a:t>gösterilir</a:t>
            </a:r>
            <a:r>
              <a:rPr lang="en-US" b="1" dirty="0"/>
              <a:t>?</a:t>
            </a:r>
            <a:endParaRPr lang="tr-TR" b="1" dirty="0"/>
          </a:p>
          <a:p>
            <a:pPr marL="0" indent="0">
              <a:buNone/>
            </a:pPr>
            <a:r>
              <a:rPr lang="en-US" b="1" dirty="0"/>
              <a:t> </a:t>
            </a:r>
            <a:endParaRPr lang="tr-TR" sz="1800" dirty="0"/>
          </a:p>
          <a:p>
            <a:pPr marL="0" indent="0">
              <a:buNone/>
            </a:pPr>
            <a:r>
              <a:rPr lang="en-US" b="1" dirty="0"/>
              <a:t>A)</a:t>
            </a:r>
            <a:r>
              <a:rPr lang="en-US" dirty="0" err="1"/>
              <a:t>Karar</a:t>
            </a:r>
            <a:r>
              <a:rPr lang="en-US" dirty="0"/>
              <a:t> alma </a:t>
            </a:r>
            <a:r>
              <a:rPr lang="en-US" dirty="0" err="1"/>
              <a:t>veuygulamasına</a:t>
            </a:r>
            <a:endParaRPr lang="tr-TR" dirty="0"/>
          </a:p>
          <a:p>
            <a:pPr marL="0" indent="0">
              <a:buNone/>
            </a:pPr>
            <a:r>
              <a:rPr lang="en-US" dirty="0"/>
              <a:t>B) </a:t>
            </a:r>
            <a:r>
              <a:rPr lang="en-US" dirty="0" err="1"/>
              <a:t>Çevresinin</a:t>
            </a:r>
            <a:r>
              <a:rPr lang="en-US" dirty="0"/>
              <a:t> </a:t>
            </a:r>
            <a:r>
              <a:rPr lang="en-US" dirty="0" err="1"/>
              <a:t>etkisindekalmasına</a:t>
            </a:r>
            <a:endParaRPr lang="tr-TR" dirty="0"/>
          </a:p>
          <a:p>
            <a:pPr marL="0" indent="0">
              <a:buNone/>
            </a:pPr>
            <a:r>
              <a:rPr lang="en-US" dirty="0"/>
              <a:t>C) </a:t>
            </a:r>
            <a:r>
              <a:rPr lang="en-US" dirty="0" err="1"/>
              <a:t>Ülkesinin</a:t>
            </a:r>
            <a:r>
              <a:rPr lang="en-US" dirty="0"/>
              <a:t> </a:t>
            </a:r>
            <a:r>
              <a:rPr lang="en-US" dirty="0" err="1"/>
              <a:t>geleceğinidüşünmesine</a:t>
            </a:r>
            <a:endParaRPr lang="tr-TR" dirty="0"/>
          </a:p>
          <a:p>
            <a:pPr marL="0" indent="0">
              <a:buNone/>
            </a:pPr>
            <a:r>
              <a:rPr lang="en-US" dirty="0"/>
              <a:t>D) </a:t>
            </a:r>
            <a:r>
              <a:rPr lang="en-US" dirty="0" err="1"/>
              <a:t>Başkalarının</a:t>
            </a:r>
            <a:r>
              <a:rPr lang="en-US" dirty="0"/>
              <a:t> </a:t>
            </a:r>
            <a:r>
              <a:rPr lang="en-US" dirty="0" err="1"/>
              <a:t>fikirlerine</a:t>
            </a:r>
            <a:r>
              <a:rPr lang="en-US" dirty="0"/>
              <a:t> </a:t>
            </a:r>
            <a:r>
              <a:rPr lang="en-US" dirty="0" err="1"/>
              <a:t>saygı</a:t>
            </a:r>
            <a:r>
              <a:rPr lang="en-US" dirty="0"/>
              <a:t> </a:t>
            </a:r>
            <a:r>
              <a:rPr lang="en-US" dirty="0" err="1"/>
              <a:t>göstermesine</a:t>
            </a:r>
            <a:endParaRPr lang="tr-TR" dirty="0"/>
          </a:p>
          <a:p>
            <a:pPr marL="0" indent="0">
              <a:buNone/>
            </a:pPr>
            <a:endParaRPr lang="tr-TR" dirty="0"/>
          </a:p>
        </p:txBody>
      </p:sp>
      <p:sp>
        <p:nvSpPr>
          <p:cNvPr id="5" name="Dikdörtgen 4"/>
          <p:cNvSpPr/>
          <p:nvPr/>
        </p:nvSpPr>
        <p:spPr>
          <a:xfrm>
            <a:off x="4394579" y="1144108"/>
            <a:ext cx="4572000" cy="4339650"/>
          </a:xfrm>
          <a:prstGeom prst="rect">
            <a:avLst/>
          </a:prstGeom>
        </p:spPr>
        <p:txBody>
          <a:bodyPr wrap="square">
            <a:spAutoFit/>
          </a:bodyPr>
          <a:lstStyle/>
          <a:p>
            <a:r>
              <a:rPr lang="tr-TR" sz="1600" dirty="0"/>
              <a:t>***Askerlikte yükselmenin tek yolu kurmaylık sınavını kazanmaktı. Böylece Harp Akademisine gidebilecekti. Bir gün:</a:t>
            </a:r>
          </a:p>
          <a:p>
            <a:r>
              <a:rPr lang="tr-TR" sz="1600" dirty="0"/>
              <a:t> -- “Kurmay subay olmazsan ne yaparsın?” diye yarı ciddi yarı şaka takılan sınıf arkadaşı Arif’i derhal susturmuştur. </a:t>
            </a:r>
          </a:p>
          <a:p>
            <a:r>
              <a:rPr lang="tr-TR" sz="1600" dirty="0"/>
              <a:t>-- “Seni bilmiyorum fakat ben muhakkak kurmay subay olacağım” diyerek cevap vermiştir. </a:t>
            </a:r>
          </a:p>
          <a:p>
            <a:r>
              <a:rPr lang="tr-TR" sz="1600" dirty="0"/>
              <a:t> </a:t>
            </a:r>
          </a:p>
          <a:p>
            <a:r>
              <a:rPr lang="tr-TR" sz="1600" b="1" dirty="0"/>
              <a:t>Mustafa Kemal’in vermiş olduğu cevapla ilgili aşağıdakilerden hangisi söylenebilir?</a:t>
            </a:r>
            <a:endParaRPr lang="tr-TR" sz="1600" dirty="0"/>
          </a:p>
          <a:p>
            <a:r>
              <a:rPr lang="tr-TR" sz="1600" dirty="0"/>
              <a:t> </a:t>
            </a:r>
          </a:p>
          <a:p>
            <a:r>
              <a:rPr lang="tr-TR" sz="1600" dirty="0"/>
              <a:t>A) Duygusaldır </a:t>
            </a:r>
          </a:p>
          <a:p>
            <a:r>
              <a:rPr lang="tr-TR" sz="1600" b="1" dirty="0"/>
              <a:t>B)</a:t>
            </a:r>
            <a:r>
              <a:rPr lang="tr-TR" sz="1600" dirty="0"/>
              <a:t> Kararlıdır </a:t>
            </a:r>
          </a:p>
          <a:p>
            <a:r>
              <a:rPr lang="tr-TR" sz="1600" dirty="0"/>
              <a:t>C) Liderdir </a:t>
            </a:r>
          </a:p>
          <a:p>
            <a:r>
              <a:rPr lang="tr-TR" sz="1600" dirty="0"/>
              <a:t>D) Birleştiricidir</a:t>
            </a:r>
          </a:p>
          <a:p>
            <a:endParaRPr lang="tr-TR" sz="1600" dirty="0"/>
          </a:p>
        </p:txBody>
      </p:sp>
    </p:spTree>
    <p:extLst>
      <p:ext uri="{BB962C8B-B14F-4D97-AF65-F5344CB8AC3E}">
        <p14:creationId xmlns:p14="http://schemas.microsoft.com/office/powerpoint/2010/main" val="4274149556"/>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399" y="78523"/>
            <a:ext cx="8037679" cy="958707"/>
          </a:xfrm>
        </p:spPr>
        <p:txBody>
          <a:bodyPr>
            <a:normAutofit fontScale="90000"/>
          </a:bodyPr>
          <a:lstStyle/>
          <a:p>
            <a:pPr algn="ctr"/>
            <a:r>
              <a:rPr lang="tr-TR" dirty="0"/>
              <a:t>T.C. İNKILAP TARİHİ VE </a:t>
            </a:r>
            <a:r>
              <a:rPr lang="tr-TR" dirty="0" smtClean="0"/>
              <a:t>ATATÜRKÇÜLÜK</a:t>
            </a:r>
            <a:endParaRPr lang="tr-TR" dirty="0"/>
          </a:p>
        </p:txBody>
      </p:sp>
      <p:sp>
        <p:nvSpPr>
          <p:cNvPr id="3" name="İçerik Yer Tutucusu 2"/>
          <p:cNvSpPr>
            <a:spLocks noGrp="1"/>
          </p:cNvSpPr>
          <p:nvPr>
            <p:ph idx="1"/>
          </p:nvPr>
        </p:nvSpPr>
        <p:spPr>
          <a:xfrm>
            <a:off x="287457" y="1160060"/>
            <a:ext cx="4079827" cy="4351338"/>
          </a:xfrm>
          <a:ln w="25400"/>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p>
            <a:pPr marL="0" indent="0">
              <a:buNone/>
            </a:pPr>
            <a:r>
              <a:rPr lang="tr-TR" dirty="0" smtClean="0">
                <a:solidFill>
                  <a:schemeClr val="dk1"/>
                </a:solidFill>
              </a:rPr>
              <a:t>3.</a:t>
            </a:r>
            <a:r>
              <a:rPr lang="en-US" dirty="0">
                <a:solidFill>
                  <a:schemeClr val="dk1"/>
                </a:solidFill>
              </a:rPr>
              <a:t>Mustafa Kemal, 22 </a:t>
            </a:r>
            <a:r>
              <a:rPr lang="en-US" dirty="0" err="1">
                <a:solidFill>
                  <a:schemeClr val="dk1"/>
                </a:solidFill>
              </a:rPr>
              <a:t>Eylül</a:t>
            </a:r>
            <a:r>
              <a:rPr lang="en-US" dirty="0">
                <a:solidFill>
                  <a:schemeClr val="dk1"/>
                </a:solidFill>
              </a:rPr>
              <a:t> 1909’da </a:t>
            </a:r>
            <a:r>
              <a:rPr lang="en-US" dirty="0" err="1">
                <a:solidFill>
                  <a:schemeClr val="dk1"/>
                </a:solidFill>
              </a:rPr>
              <a:t>İttihat</a:t>
            </a:r>
            <a:r>
              <a:rPr lang="en-US" dirty="0">
                <a:solidFill>
                  <a:schemeClr val="dk1"/>
                </a:solidFill>
              </a:rPr>
              <a:t> </a:t>
            </a:r>
            <a:r>
              <a:rPr lang="en-US" dirty="0" err="1">
                <a:solidFill>
                  <a:schemeClr val="dk1"/>
                </a:solidFill>
              </a:rPr>
              <a:t>ve</a:t>
            </a:r>
            <a:r>
              <a:rPr lang="en-US" dirty="0">
                <a:solidFill>
                  <a:schemeClr val="dk1"/>
                </a:solidFill>
              </a:rPr>
              <a:t> </a:t>
            </a:r>
            <a:r>
              <a:rPr lang="en-US" dirty="0" err="1">
                <a:solidFill>
                  <a:schemeClr val="dk1"/>
                </a:solidFill>
              </a:rPr>
              <a:t>Terakki</a:t>
            </a:r>
            <a:r>
              <a:rPr lang="en-US" dirty="0">
                <a:solidFill>
                  <a:schemeClr val="dk1"/>
                </a:solidFill>
              </a:rPr>
              <a:t> </a:t>
            </a:r>
            <a:r>
              <a:rPr lang="en-US" dirty="0" err="1">
                <a:solidFill>
                  <a:schemeClr val="dk1"/>
                </a:solidFill>
              </a:rPr>
              <a:t>Cemiyetinin</a:t>
            </a:r>
            <a:r>
              <a:rPr lang="en-US" dirty="0">
                <a:solidFill>
                  <a:schemeClr val="dk1"/>
                </a:solidFill>
              </a:rPr>
              <a:t> </a:t>
            </a:r>
            <a:r>
              <a:rPr lang="en-US" dirty="0" err="1">
                <a:solidFill>
                  <a:schemeClr val="dk1"/>
                </a:solidFill>
              </a:rPr>
              <a:t>ikinci</a:t>
            </a:r>
            <a:r>
              <a:rPr lang="en-US" dirty="0">
                <a:solidFill>
                  <a:schemeClr val="dk1"/>
                </a:solidFill>
              </a:rPr>
              <a:t> </a:t>
            </a:r>
            <a:r>
              <a:rPr lang="en-US" dirty="0" err="1">
                <a:solidFill>
                  <a:schemeClr val="dk1"/>
                </a:solidFill>
              </a:rPr>
              <a:t>kongresine</a:t>
            </a:r>
            <a:r>
              <a:rPr lang="en-US" dirty="0">
                <a:solidFill>
                  <a:schemeClr val="dk1"/>
                </a:solidFill>
              </a:rPr>
              <a:t> </a:t>
            </a:r>
            <a:r>
              <a:rPr lang="en-US" dirty="0" err="1">
                <a:solidFill>
                  <a:schemeClr val="dk1"/>
                </a:solidFill>
              </a:rPr>
              <a:t>katılır</a:t>
            </a:r>
            <a:r>
              <a:rPr lang="en-US" dirty="0">
                <a:solidFill>
                  <a:schemeClr val="dk1"/>
                </a:solidFill>
              </a:rPr>
              <a:t>. </a:t>
            </a:r>
            <a:r>
              <a:rPr lang="en-US" dirty="0" err="1">
                <a:solidFill>
                  <a:schemeClr val="dk1"/>
                </a:solidFill>
              </a:rPr>
              <a:t>Ve</a:t>
            </a:r>
            <a:r>
              <a:rPr lang="en-US" dirty="0">
                <a:solidFill>
                  <a:schemeClr val="dk1"/>
                </a:solidFill>
              </a:rPr>
              <a:t> </a:t>
            </a:r>
            <a:r>
              <a:rPr lang="en-US" dirty="0" err="1">
                <a:solidFill>
                  <a:schemeClr val="dk1"/>
                </a:solidFill>
              </a:rPr>
              <a:t>bu</a:t>
            </a:r>
            <a:r>
              <a:rPr lang="en-US" dirty="0">
                <a:solidFill>
                  <a:schemeClr val="dk1"/>
                </a:solidFill>
              </a:rPr>
              <a:t> </a:t>
            </a:r>
            <a:r>
              <a:rPr lang="en-US" dirty="0" err="1">
                <a:solidFill>
                  <a:schemeClr val="dk1"/>
                </a:solidFill>
              </a:rPr>
              <a:t>kongrede</a:t>
            </a:r>
            <a:r>
              <a:rPr lang="en-US" dirty="0">
                <a:solidFill>
                  <a:schemeClr val="dk1"/>
                </a:solidFill>
              </a:rPr>
              <a:t> </a:t>
            </a:r>
            <a:r>
              <a:rPr lang="en-US" dirty="0" err="1">
                <a:solidFill>
                  <a:schemeClr val="dk1"/>
                </a:solidFill>
              </a:rPr>
              <a:t>düşüncelerini</a:t>
            </a:r>
            <a:r>
              <a:rPr lang="en-US" dirty="0">
                <a:solidFill>
                  <a:schemeClr val="dk1"/>
                </a:solidFill>
              </a:rPr>
              <a:t> </a:t>
            </a:r>
            <a:r>
              <a:rPr lang="en-US" dirty="0" err="1">
                <a:solidFill>
                  <a:schemeClr val="dk1"/>
                </a:solidFill>
              </a:rPr>
              <a:t>şu</a:t>
            </a:r>
            <a:r>
              <a:rPr lang="en-US" dirty="0">
                <a:solidFill>
                  <a:schemeClr val="dk1"/>
                </a:solidFill>
              </a:rPr>
              <a:t> </a:t>
            </a:r>
            <a:r>
              <a:rPr lang="en-US" dirty="0" err="1">
                <a:solidFill>
                  <a:schemeClr val="dk1"/>
                </a:solidFill>
              </a:rPr>
              <a:t>sözlerle</a:t>
            </a:r>
            <a:r>
              <a:rPr lang="en-US" dirty="0">
                <a:solidFill>
                  <a:schemeClr val="dk1"/>
                </a:solidFill>
              </a:rPr>
              <a:t> </a:t>
            </a:r>
            <a:r>
              <a:rPr lang="en-US" dirty="0" err="1">
                <a:solidFill>
                  <a:schemeClr val="dk1"/>
                </a:solidFill>
              </a:rPr>
              <a:t>açıklar</a:t>
            </a:r>
            <a:r>
              <a:rPr lang="en-US" dirty="0">
                <a:solidFill>
                  <a:schemeClr val="dk1"/>
                </a:solidFill>
              </a:rPr>
              <a:t>: “</a:t>
            </a:r>
            <a:r>
              <a:rPr lang="en-US" dirty="0" err="1">
                <a:solidFill>
                  <a:schemeClr val="dk1"/>
                </a:solidFill>
              </a:rPr>
              <a:t>Ordu</a:t>
            </a:r>
            <a:r>
              <a:rPr lang="en-US" dirty="0">
                <a:solidFill>
                  <a:schemeClr val="dk1"/>
                </a:solidFill>
              </a:rPr>
              <a:t> </a:t>
            </a:r>
            <a:r>
              <a:rPr lang="en-US" dirty="0" err="1">
                <a:solidFill>
                  <a:schemeClr val="dk1"/>
                </a:solidFill>
              </a:rPr>
              <a:t>mensupları</a:t>
            </a:r>
            <a:r>
              <a:rPr lang="en-US" dirty="0">
                <a:solidFill>
                  <a:schemeClr val="dk1"/>
                </a:solidFill>
              </a:rPr>
              <a:t> </a:t>
            </a:r>
            <a:r>
              <a:rPr lang="en-US" dirty="0" err="1">
                <a:solidFill>
                  <a:schemeClr val="dk1"/>
                </a:solidFill>
              </a:rPr>
              <a:t>cemiyet</a:t>
            </a:r>
            <a:r>
              <a:rPr lang="en-US" dirty="0">
                <a:solidFill>
                  <a:schemeClr val="dk1"/>
                </a:solidFill>
              </a:rPr>
              <a:t> </a:t>
            </a:r>
            <a:r>
              <a:rPr lang="en-US" dirty="0" err="1">
                <a:solidFill>
                  <a:schemeClr val="dk1"/>
                </a:solidFill>
              </a:rPr>
              <a:t>içinde</a:t>
            </a:r>
            <a:r>
              <a:rPr lang="en-US" dirty="0">
                <a:solidFill>
                  <a:schemeClr val="dk1"/>
                </a:solidFill>
              </a:rPr>
              <a:t> </a:t>
            </a:r>
            <a:r>
              <a:rPr lang="en-US" dirty="0" err="1">
                <a:solidFill>
                  <a:schemeClr val="dk1"/>
                </a:solidFill>
              </a:rPr>
              <a:t>kaldıkça</a:t>
            </a:r>
            <a:r>
              <a:rPr lang="en-US" dirty="0">
                <a:solidFill>
                  <a:schemeClr val="dk1"/>
                </a:solidFill>
              </a:rPr>
              <a:t> hem </a:t>
            </a:r>
            <a:r>
              <a:rPr lang="en-US" dirty="0" err="1">
                <a:solidFill>
                  <a:schemeClr val="dk1"/>
                </a:solidFill>
              </a:rPr>
              <a:t>parti</a:t>
            </a:r>
            <a:r>
              <a:rPr lang="en-US" dirty="0">
                <a:solidFill>
                  <a:schemeClr val="dk1"/>
                </a:solidFill>
              </a:rPr>
              <a:t> </a:t>
            </a:r>
            <a:r>
              <a:rPr lang="en-US" dirty="0" err="1">
                <a:solidFill>
                  <a:schemeClr val="dk1"/>
                </a:solidFill>
              </a:rPr>
              <a:t>kuramayacağız</a:t>
            </a:r>
            <a:r>
              <a:rPr lang="en-US" dirty="0">
                <a:solidFill>
                  <a:schemeClr val="dk1"/>
                </a:solidFill>
              </a:rPr>
              <a:t> hem de </a:t>
            </a:r>
            <a:r>
              <a:rPr lang="en-US" dirty="0" err="1">
                <a:solidFill>
                  <a:schemeClr val="dk1"/>
                </a:solidFill>
              </a:rPr>
              <a:t>ordumuz</a:t>
            </a:r>
            <a:r>
              <a:rPr lang="en-US" dirty="0">
                <a:solidFill>
                  <a:schemeClr val="dk1"/>
                </a:solidFill>
              </a:rPr>
              <a:t> </a:t>
            </a:r>
            <a:r>
              <a:rPr lang="en-US" dirty="0" err="1">
                <a:solidFill>
                  <a:schemeClr val="dk1"/>
                </a:solidFill>
              </a:rPr>
              <a:t>olmayacaktır</a:t>
            </a:r>
            <a:r>
              <a:rPr lang="en-US" dirty="0">
                <a:solidFill>
                  <a:schemeClr val="dk1"/>
                </a:solidFill>
              </a:rPr>
              <a:t>...”</a:t>
            </a:r>
            <a:endParaRPr lang="tr-TR" dirty="0">
              <a:solidFill>
                <a:schemeClr val="dk1"/>
              </a:solidFill>
            </a:endParaRPr>
          </a:p>
          <a:p>
            <a:pPr marL="0" indent="0">
              <a:buNone/>
            </a:pPr>
            <a:r>
              <a:rPr lang="en-US" dirty="0">
                <a:solidFill>
                  <a:schemeClr val="dk1"/>
                </a:solidFill>
              </a:rPr>
              <a:t> </a:t>
            </a:r>
            <a:endParaRPr lang="tr-TR" dirty="0">
              <a:solidFill>
                <a:schemeClr val="dk1"/>
              </a:solidFill>
            </a:endParaRPr>
          </a:p>
          <a:p>
            <a:pPr marL="0" indent="0">
              <a:buNone/>
            </a:pPr>
            <a:r>
              <a:rPr lang="en-US" dirty="0">
                <a:solidFill>
                  <a:schemeClr val="dk1"/>
                </a:solidFill>
              </a:rPr>
              <a:t>Mustafa Kemal </a:t>
            </a:r>
            <a:r>
              <a:rPr lang="en-US" dirty="0" err="1">
                <a:solidFill>
                  <a:schemeClr val="dk1"/>
                </a:solidFill>
              </a:rPr>
              <a:t>bu</a:t>
            </a:r>
            <a:r>
              <a:rPr lang="en-US" dirty="0">
                <a:solidFill>
                  <a:schemeClr val="dk1"/>
                </a:solidFill>
              </a:rPr>
              <a:t> </a:t>
            </a:r>
            <a:r>
              <a:rPr lang="en-US" dirty="0" err="1">
                <a:solidFill>
                  <a:schemeClr val="dk1"/>
                </a:solidFill>
              </a:rPr>
              <a:t>açıklamasıyla</a:t>
            </a:r>
            <a:r>
              <a:rPr lang="en-US" dirty="0">
                <a:solidFill>
                  <a:schemeClr val="dk1"/>
                </a:solidFill>
              </a:rPr>
              <a:t> </a:t>
            </a:r>
            <a:r>
              <a:rPr lang="en-US" dirty="0" err="1">
                <a:solidFill>
                  <a:schemeClr val="dk1"/>
                </a:solidFill>
              </a:rPr>
              <a:t>aşağıdaki</a:t>
            </a:r>
            <a:r>
              <a:rPr lang="en-US" dirty="0">
                <a:solidFill>
                  <a:schemeClr val="dk1"/>
                </a:solidFill>
              </a:rPr>
              <a:t> </a:t>
            </a:r>
            <a:r>
              <a:rPr lang="en-US" dirty="0" err="1">
                <a:solidFill>
                  <a:schemeClr val="dk1"/>
                </a:solidFill>
              </a:rPr>
              <a:t>düşüncelerden</a:t>
            </a:r>
            <a:r>
              <a:rPr lang="en-US" dirty="0">
                <a:solidFill>
                  <a:schemeClr val="dk1"/>
                </a:solidFill>
              </a:rPr>
              <a:t> </a:t>
            </a:r>
            <a:r>
              <a:rPr lang="en-US" dirty="0" err="1">
                <a:solidFill>
                  <a:schemeClr val="dk1"/>
                </a:solidFill>
              </a:rPr>
              <a:t>hangisini</a:t>
            </a:r>
            <a:r>
              <a:rPr lang="en-US" dirty="0">
                <a:solidFill>
                  <a:schemeClr val="dk1"/>
                </a:solidFill>
              </a:rPr>
              <a:t> </a:t>
            </a:r>
            <a:r>
              <a:rPr lang="en-US" dirty="0" err="1">
                <a:solidFill>
                  <a:schemeClr val="dk1"/>
                </a:solidFill>
              </a:rPr>
              <a:t>savunmaktadır</a:t>
            </a:r>
            <a:r>
              <a:rPr lang="en-US" dirty="0">
                <a:solidFill>
                  <a:schemeClr val="dk1"/>
                </a:solidFill>
              </a:rPr>
              <a:t>?</a:t>
            </a:r>
            <a:endParaRPr lang="tr-TR" dirty="0">
              <a:solidFill>
                <a:schemeClr val="dk1"/>
              </a:solidFill>
            </a:endParaRPr>
          </a:p>
          <a:p>
            <a:pPr marL="0" indent="0">
              <a:buNone/>
            </a:pPr>
            <a:r>
              <a:rPr lang="en-US" dirty="0">
                <a:solidFill>
                  <a:schemeClr val="dk1"/>
                </a:solidFill>
              </a:rPr>
              <a:t> </a:t>
            </a:r>
            <a:endParaRPr lang="tr-TR" dirty="0">
              <a:solidFill>
                <a:schemeClr val="dk1"/>
              </a:solidFill>
            </a:endParaRPr>
          </a:p>
          <a:p>
            <a:pPr marL="0" indent="0">
              <a:buNone/>
            </a:pPr>
            <a:r>
              <a:rPr lang="en-US" dirty="0">
                <a:solidFill>
                  <a:schemeClr val="dk1"/>
                </a:solidFill>
              </a:rPr>
              <a:t>A)</a:t>
            </a:r>
            <a:r>
              <a:rPr lang="en-US" dirty="0" err="1">
                <a:solidFill>
                  <a:schemeClr val="dk1"/>
                </a:solidFill>
              </a:rPr>
              <a:t>Ordu</a:t>
            </a:r>
            <a:r>
              <a:rPr lang="en-US" dirty="0">
                <a:solidFill>
                  <a:schemeClr val="dk1"/>
                </a:solidFill>
              </a:rPr>
              <a:t> </a:t>
            </a:r>
            <a:r>
              <a:rPr lang="en-US" dirty="0" err="1">
                <a:solidFill>
                  <a:schemeClr val="dk1"/>
                </a:solidFill>
              </a:rPr>
              <a:t>mensupları</a:t>
            </a:r>
            <a:r>
              <a:rPr lang="en-US" dirty="0">
                <a:solidFill>
                  <a:schemeClr val="dk1"/>
                </a:solidFill>
              </a:rPr>
              <a:t> </a:t>
            </a:r>
            <a:r>
              <a:rPr lang="en-US" dirty="0" err="1">
                <a:solidFill>
                  <a:schemeClr val="dk1"/>
                </a:solidFill>
              </a:rPr>
              <a:t>cemiyette</a:t>
            </a:r>
            <a:r>
              <a:rPr lang="en-US" dirty="0">
                <a:solidFill>
                  <a:schemeClr val="dk1"/>
                </a:solidFill>
              </a:rPr>
              <a:t> </a:t>
            </a:r>
            <a:r>
              <a:rPr lang="en-US" dirty="0" err="1">
                <a:solidFill>
                  <a:schemeClr val="dk1"/>
                </a:solidFill>
              </a:rPr>
              <a:t>aktif</a:t>
            </a:r>
            <a:r>
              <a:rPr lang="en-US" dirty="0">
                <a:solidFill>
                  <a:schemeClr val="dk1"/>
                </a:solidFill>
              </a:rPr>
              <a:t> </a:t>
            </a:r>
            <a:r>
              <a:rPr lang="en-US" dirty="0" err="1">
                <a:solidFill>
                  <a:schemeClr val="dk1"/>
                </a:solidFill>
              </a:rPr>
              <a:t>görev</a:t>
            </a:r>
            <a:r>
              <a:rPr lang="en-US" dirty="0">
                <a:solidFill>
                  <a:schemeClr val="dk1"/>
                </a:solidFill>
              </a:rPr>
              <a:t> </a:t>
            </a:r>
            <a:r>
              <a:rPr lang="en-US" dirty="0" err="1">
                <a:solidFill>
                  <a:schemeClr val="dk1"/>
                </a:solidFill>
              </a:rPr>
              <a:t>almalıdır</a:t>
            </a:r>
            <a:r>
              <a:rPr lang="en-US" dirty="0">
                <a:solidFill>
                  <a:schemeClr val="dk1"/>
                </a:solidFill>
              </a:rPr>
              <a:t>.</a:t>
            </a:r>
            <a:endParaRPr lang="tr-TR" dirty="0">
              <a:solidFill>
                <a:schemeClr val="dk1"/>
              </a:solidFill>
            </a:endParaRPr>
          </a:p>
          <a:p>
            <a:pPr marL="0" indent="0">
              <a:buNone/>
            </a:pPr>
            <a:r>
              <a:rPr lang="en-US" dirty="0">
                <a:solidFill>
                  <a:schemeClr val="dk1"/>
                </a:solidFill>
              </a:rPr>
              <a:t>B)</a:t>
            </a:r>
            <a:r>
              <a:rPr lang="en-US" dirty="0" err="1">
                <a:solidFill>
                  <a:schemeClr val="dk1"/>
                </a:solidFill>
              </a:rPr>
              <a:t>İttihat</a:t>
            </a:r>
            <a:r>
              <a:rPr lang="en-US" dirty="0">
                <a:solidFill>
                  <a:schemeClr val="dk1"/>
                </a:solidFill>
              </a:rPr>
              <a:t> </a:t>
            </a:r>
            <a:r>
              <a:rPr lang="en-US" dirty="0" err="1">
                <a:solidFill>
                  <a:schemeClr val="dk1"/>
                </a:solidFill>
              </a:rPr>
              <a:t>ve</a:t>
            </a:r>
            <a:r>
              <a:rPr lang="en-US" dirty="0">
                <a:solidFill>
                  <a:schemeClr val="dk1"/>
                </a:solidFill>
              </a:rPr>
              <a:t> </a:t>
            </a:r>
            <a:r>
              <a:rPr lang="en-US" dirty="0" err="1">
                <a:solidFill>
                  <a:schemeClr val="dk1"/>
                </a:solidFill>
              </a:rPr>
              <a:t>Terakki</a:t>
            </a:r>
            <a:r>
              <a:rPr lang="en-US" dirty="0">
                <a:solidFill>
                  <a:schemeClr val="dk1"/>
                </a:solidFill>
              </a:rPr>
              <a:t> </a:t>
            </a:r>
            <a:r>
              <a:rPr lang="en-US" dirty="0" err="1">
                <a:solidFill>
                  <a:schemeClr val="dk1"/>
                </a:solidFill>
              </a:rPr>
              <a:t>Cemiyeti</a:t>
            </a:r>
            <a:r>
              <a:rPr lang="en-US" dirty="0">
                <a:solidFill>
                  <a:schemeClr val="dk1"/>
                </a:solidFill>
              </a:rPr>
              <a:t> </a:t>
            </a:r>
            <a:r>
              <a:rPr lang="en-US" dirty="0" err="1">
                <a:solidFill>
                  <a:schemeClr val="dk1"/>
                </a:solidFill>
              </a:rPr>
              <a:t>yöneticileri</a:t>
            </a:r>
            <a:r>
              <a:rPr lang="en-US" dirty="0">
                <a:solidFill>
                  <a:schemeClr val="dk1"/>
                </a:solidFill>
              </a:rPr>
              <a:t> </a:t>
            </a:r>
            <a:r>
              <a:rPr lang="en-US" dirty="0" err="1">
                <a:solidFill>
                  <a:schemeClr val="dk1"/>
                </a:solidFill>
              </a:rPr>
              <a:t>ordu</a:t>
            </a:r>
            <a:r>
              <a:rPr lang="en-US" dirty="0">
                <a:solidFill>
                  <a:schemeClr val="dk1"/>
                </a:solidFill>
              </a:rPr>
              <a:t> </a:t>
            </a:r>
            <a:r>
              <a:rPr lang="en-US" dirty="0" err="1">
                <a:solidFill>
                  <a:schemeClr val="dk1"/>
                </a:solidFill>
              </a:rPr>
              <a:t>komutanlarından</a:t>
            </a:r>
            <a:r>
              <a:rPr lang="en-US" dirty="0">
                <a:solidFill>
                  <a:schemeClr val="dk1"/>
                </a:solidFill>
              </a:rPr>
              <a:t> </a:t>
            </a:r>
            <a:r>
              <a:rPr lang="en-US" dirty="0" err="1">
                <a:solidFill>
                  <a:schemeClr val="dk1"/>
                </a:solidFill>
              </a:rPr>
              <a:t>atanmalıdır</a:t>
            </a:r>
            <a:r>
              <a:rPr lang="en-US" dirty="0">
                <a:solidFill>
                  <a:schemeClr val="dk1"/>
                </a:solidFill>
              </a:rPr>
              <a:t>.</a:t>
            </a:r>
            <a:endParaRPr lang="tr-TR" dirty="0">
              <a:solidFill>
                <a:schemeClr val="dk1"/>
              </a:solidFill>
            </a:endParaRPr>
          </a:p>
          <a:p>
            <a:pPr marL="0" indent="0">
              <a:buNone/>
            </a:pPr>
            <a:r>
              <a:rPr lang="en-US" dirty="0">
                <a:solidFill>
                  <a:schemeClr val="dk1"/>
                </a:solidFill>
              </a:rPr>
              <a:t>C) </a:t>
            </a:r>
            <a:r>
              <a:rPr lang="en-US" dirty="0" err="1">
                <a:solidFill>
                  <a:schemeClr val="dk1"/>
                </a:solidFill>
              </a:rPr>
              <a:t>İttihatveTerakki</a:t>
            </a:r>
            <a:r>
              <a:rPr lang="en-US" dirty="0">
                <a:solidFill>
                  <a:schemeClr val="dk1"/>
                </a:solidFill>
              </a:rPr>
              <a:t> </a:t>
            </a:r>
            <a:r>
              <a:rPr lang="en-US" dirty="0" err="1">
                <a:solidFill>
                  <a:schemeClr val="dk1"/>
                </a:solidFill>
              </a:rPr>
              <a:t>Cemiyeti</a:t>
            </a:r>
            <a:r>
              <a:rPr lang="en-US" dirty="0">
                <a:solidFill>
                  <a:schemeClr val="dk1"/>
                </a:solidFill>
              </a:rPr>
              <a:t> </a:t>
            </a:r>
            <a:r>
              <a:rPr lang="en-US" dirty="0" err="1">
                <a:solidFill>
                  <a:schemeClr val="dk1"/>
                </a:solidFill>
              </a:rPr>
              <a:t>kapatılmalıdır</a:t>
            </a:r>
            <a:r>
              <a:rPr lang="en-US" dirty="0">
                <a:solidFill>
                  <a:schemeClr val="dk1"/>
                </a:solidFill>
              </a:rPr>
              <a:t>.</a:t>
            </a:r>
            <a:endParaRPr lang="tr-TR" dirty="0">
              <a:solidFill>
                <a:schemeClr val="dk1"/>
              </a:solidFill>
            </a:endParaRPr>
          </a:p>
          <a:p>
            <a:pPr marL="0" indent="0">
              <a:buNone/>
            </a:pPr>
            <a:r>
              <a:rPr lang="en-US" dirty="0">
                <a:solidFill>
                  <a:schemeClr val="dk1"/>
                </a:solidFill>
              </a:rPr>
              <a:t>D)</a:t>
            </a:r>
            <a:r>
              <a:rPr lang="en-US" dirty="0" err="1">
                <a:solidFill>
                  <a:schemeClr val="dk1"/>
                </a:solidFill>
              </a:rPr>
              <a:t>Ordu</a:t>
            </a:r>
            <a:r>
              <a:rPr lang="en-US" dirty="0">
                <a:solidFill>
                  <a:schemeClr val="dk1"/>
                </a:solidFill>
              </a:rPr>
              <a:t> </a:t>
            </a:r>
            <a:r>
              <a:rPr lang="en-US" dirty="0" err="1">
                <a:solidFill>
                  <a:schemeClr val="dk1"/>
                </a:solidFill>
              </a:rPr>
              <a:t>ve</a:t>
            </a:r>
            <a:r>
              <a:rPr lang="en-US" dirty="0">
                <a:solidFill>
                  <a:schemeClr val="dk1"/>
                </a:solidFill>
              </a:rPr>
              <a:t> </a:t>
            </a:r>
            <a:r>
              <a:rPr lang="en-US" dirty="0" err="1">
                <a:solidFill>
                  <a:schemeClr val="dk1"/>
                </a:solidFill>
              </a:rPr>
              <a:t>siyaset</a:t>
            </a:r>
            <a:r>
              <a:rPr lang="en-US" dirty="0">
                <a:solidFill>
                  <a:schemeClr val="dk1"/>
                </a:solidFill>
              </a:rPr>
              <a:t> </a:t>
            </a:r>
            <a:r>
              <a:rPr lang="en-US" dirty="0" err="1">
                <a:solidFill>
                  <a:schemeClr val="dk1"/>
                </a:solidFill>
              </a:rPr>
              <a:t>birbirinden</a:t>
            </a:r>
            <a:r>
              <a:rPr lang="en-US" dirty="0">
                <a:solidFill>
                  <a:schemeClr val="dk1"/>
                </a:solidFill>
              </a:rPr>
              <a:t> </a:t>
            </a:r>
            <a:r>
              <a:rPr lang="en-US" dirty="0" err="1">
                <a:solidFill>
                  <a:schemeClr val="dk1"/>
                </a:solidFill>
              </a:rPr>
              <a:t>ayrılmalıdır</a:t>
            </a:r>
            <a:r>
              <a:rPr lang="en-US" dirty="0">
                <a:solidFill>
                  <a:schemeClr val="dk1"/>
                </a:solidFill>
              </a:rPr>
              <a:t>.</a:t>
            </a:r>
            <a:endParaRPr lang="tr-TR" dirty="0">
              <a:solidFill>
                <a:schemeClr val="dk1"/>
              </a:solidFill>
            </a:endParaRPr>
          </a:p>
          <a:p>
            <a:pPr marL="0" indent="0">
              <a:buNone/>
            </a:pPr>
            <a:endParaRPr lang="tr-TR" dirty="0">
              <a:solidFill>
                <a:schemeClr val="dk1"/>
              </a:solidFill>
            </a:endParaRPr>
          </a:p>
        </p:txBody>
      </p:sp>
      <p:sp>
        <p:nvSpPr>
          <p:cNvPr id="5" name="Dikdörtgen 4"/>
          <p:cNvSpPr/>
          <p:nvPr/>
        </p:nvSpPr>
        <p:spPr>
          <a:xfrm>
            <a:off x="4394579" y="1250986"/>
            <a:ext cx="4572000" cy="2800767"/>
          </a:xfrm>
          <a:prstGeom prst="rect">
            <a:avLst/>
          </a:prstGeom>
        </p:spPr>
        <p:txBody>
          <a:bodyPr wrap="square">
            <a:spAutoFit/>
          </a:bodyPr>
          <a:lstStyle/>
          <a:p>
            <a:r>
              <a:rPr lang="tr-TR" sz="1600" b="1" dirty="0"/>
              <a:t>***Mustafa Kemal; </a:t>
            </a:r>
            <a:r>
              <a:rPr lang="tr-TR" sz="1600" dirty="0"/>
              <a:t>“Ordunun siyasetten uzak durması”</a:t>
            </a:r>
            <a:r>
              <a:rPr lang="tr-TR" sz="1600" b="1" dirty="0"/>
              <a:t> yönündeki düşüncesini ne zaman edinmiştir? </a:t>
            </a:r>
            <a:endParaRPr lang="tr-TR" sz="1600" dirty="0"/>
          </a:p>
          <a:p>
            <a:r>
              <a:rPr lang="tr-TR" sz="1600" dirty="0"/>
              <a:t>A) Selanik Askeri Rüştiyesinde, arkadaşlarıyla sohbet ederken </a:t>
            </a:r>
          </a:p>
          <a:p>
            <a:r>
              <a:rPr lang="tr-TR" sz="1600" dirty="0"/>
              <a:t>B) Sofya’da </a:t>
            </a:r>
            <a:r>
              <a:rPr lang="tr-TR" sz="1600" dirty="0" err="1"/>
              <a:t>Türkler’in</a:t>
            </a:r>
            <a:r>
              <a:rPr lang="tr-TR" sz="1600" dirty="0"/>
              <a:t> sorunlarıyla ilgilendiği sırada</a:t>
            </a:r>
          </a:p>
          <a:p>
            <a:r>
              <a:rPr lang="tr-TR" sz="1600" dirty="0"/>
              <a:t>C) Manastır Askeri İdadisindeki öğretmenleriyle görüşmelerinde </a:t>
            </a:r>
          </a:p>
          <a:p>
            <a:r>
              <a:rPr lang="tr-TR" sz="1600" b="1" dirty="0"/>
              <a:t>D)</a:t>
            </a:r>
            <a:r>
              <a:rPr lang="tr-TR" sz="1600" dirty="0"/>
              <a:t> Balkan Savaşları’nın siyasi nedenlerle kaybedilmesi üzerine</a:t>
            </a:r>
          </a:p>
          <a:p>
            <a:endParaRPr lang="tr-TR" sz="1600" dirty="0"/>
          </a:p>
        </p:txBody>
      </p:sp>
    </p:spTree>
    <p:extLst>
      <p:ext uri="{BB962C8B-B14F-4D97-AF65-F5344CB8AC3E}">
        <p14:creationId xmlns:p14="http://schemas.microsoft.com/office/powerpoint/2010/main" val="12058112"/>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399" y="78523"/>
            <a:ext cx="8037679" cy="958707"/>
          </a:xfrm>
        </p:spPr>
        <p:txBody>
          <a:bodyPr>
            <a:normAutofit fontScale="90000"/>
          </a:bodyPr>
          <a:lstStyle/>
          <a:p>
            <a:pPr algn="ctr"/>
            <a:r>
              <a:rPr lang="tr-TR" dirty="0"/>
              <a:t>T.C. İNKILAP TARİHİ VE </a:t>
            </a:r>
            <a:r>
              <a:rPr lang="tr-TR" dirty="0" smtClean="0"/>
              <a:t>ATATÜRKÇÜLÜK</a:t>
            </a:r>
            <a:endParaRPr lang="tr-TR" dirty="0"/>
          </a:p>
        </p:txBody>
      </p:sp>
      <p:sp>
        <p:nvSpPr>
          <p:cNvPr id="3" name="İçerik Yer Tutucusu 2"/>
          <p:cNvSpPr>
            <a:spLocks noGrp="1"/>
          </p:cNvSpPr>
          <p:nvPr>
            <p:ph idx="1"/>
          </p:nvPr>
        </p:nvSpPr>
        <p:spPr>
          <a:xfrm>
            <a:off x="287457" y="1160060"/>
            <a:ext cx="4079827" cy="4351338"/>
          </a:xfrm>
          <a:ln w="25400"/>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p>
            <a:pPr marL="0" indent="0">
              <a:buNone/>
            </a:pPr>
            <a:r>
              <a:rPr lang="tr-TR" dirty="0" smtClean="0">
                <a:solidFill>
                  <a:schemeClr val="dk1"/>
                </a:solidFill>
              </a:rPr>
              <a:t>4</a:t>
            </a:r>
            <a:r>
              <a:rPr lang="tr-TR" dirty="0">
                <a:solidFill>
                  <a:schemeClr val="dk1"/>
                </a:solidFill>
              </a:rPr>
              <a:t>.</a:t>
            </a:r>
            <a:r>
              <a:rPr lang="en-US" dirty="0">
                <a:solidFill>
                  <a:schemeClr val="dk1"/>
                </a:solidFill>
              </a:rPr>
              <a:t> </a:t>
            </a:r>
            <a:r>
              <a:rPr lang="en-US" dirty="0" err="1">
                <a:solidFill>
                  <a:schemeClr val="dk1"/>
                </a:solidFill>
              </a:rPr>
              <a:t>Osmanlı</a:t>
            </a:r>
            <a:r>
              <a:rPr lang="en-US" dirty="0">
                <a:solidFill>
                  <a:schemeClr val="dk1"/>
                </a:solidFill>
              </a:rPr>
              <a:t> </a:t>
            </a:r>
            <a:r>
              <a:rPr lang="en-US" dirty="0" err="1">
                <a:solidFill>
                  <a:schemeClr val="dk1"/>
                </a:solidFill>
              </a:rPr>
              <a:t>Devleti’nin</a:t>
            </a:r>
            <a:r>
              <a:rPr lang="en-US" dirty="0">
                <a:solidFill>
                  <a:schemeClr val="dk1"/>
                </a:solidFill>
              </a:rPr>
              <a:t> </a:t>
            </a:r>
            <a:r>
              <a:rPr lang="en-US" dirty="0" err="1">
                <a:solidFill>
                  <a:schemeClr val="dk1"/>
                </a:solidFill>
              </a:rPr>
              <a:t>I.Dünya</a:t>
            </a:r>
            <a:r>
              <a:rPr lang="en-US" dirty="0">
                <a:solidFill>
                  <a:schemeClr val="dk1"/>
                </a:solidFill>
              </a:rPr>
              <a:t> </a:t>
            </a:r>
            <a:r>
              <a:rPr lang="en-US" dirty="0" err="1">
                <a:solidFill>
                  <a:schemeClr val="dk1"/>
                </a:solidFill>
              </a:rPr>
              <a:t>Savaşı</a:t>
            </a:r>
            <a:r>
              <a:rPr lang="en-US" dirty="0">
                <a:solidFill>
                  <a:schemeClr val="dk1"/>
                </a:solidFill>
              </a:rPr>
              <a:t> </a:t>
            </a:r>
            <a:r>
              <a:rPr lang="en-US" dirty="0" err="1">
                <a:solidFill>
                  <a:schemeClr val="dk1"/>
                </a:solidFill>
              </a:rPr>
              <a:t>öncesinde</a:t>
            </a:r>
            <a:r>
              <a:rPr lang="en-US" dirty="0">
                <a:solidFill>
                  <a:schemeClr val="dk1"/>
                </a:solidFill>
              </a:rPr>
              <a:t> </a:t>
            </a:r>
            <a:r>
              <a:rPr lang="en-US" dirty="0" err="1">
                <a:solidFill>
                  <a:schemeClr val="dk1"/>
                </a:solidFill>
              </a:rPr>
              <a:t>izlemiş</a:t>
            </a:r>
            <a:r>
              <a:rPr lang="en-US" dirty="0">
                <a:solidFill>
                  <a:schemeClr val="dk1"/>
                </a:solidFill>
              </a:rPr>
              <a:t> </a:t>
            </a:r>
            <a:r>
              <a:rPr lang="en-US" dirty="0" err="1">
                <a:solidFill>
                  <a:schemeClr val="dk1"/>
                </a:solidFill>
              </a:rPr>
              <a:t>olduğu</a:t>
            </a:r>
            <a:r>
              <a:rPr lang="en-US" dirty="0">
                <a:solidFill>
                  <a:schemeClr val="dk1"/>
                </a:solidFill>
              </a:rPr>
              <a:t> </a:t>
            </a:r>
            <a:r>
              <a:rPr lang="en-US" dirty="0" err="1">
                <a:solidFill>
                  <a:schemeClr val="dk1"/>
                </a:solidFill>
              </a:rPr>
              <a:t>aşağıdaki</a:t>
            </a:r>
            <a:r>
              <a:rPr lang="en-US" dirty="0">
                <a:solidFill>
                  <a:schemeClr val="dk1"/>
                </a:solidFill>
              </a:rPr>
              <a:t> </a:t>
            </a:r>
            <a:r>
              <a:rPr lang="en-US" dirty="0" err="1">
                <a:solidFill>
                  <a:schemeClr val="dk1"/>
                </a:solidFill>
              </a:rPr>
              <a:t>politikalardan</a:t>
            </a:r>
            <a:r>
              <a:rPr lang="en-US" dirty="0">
                <a:solidFill>
                  <a:schemeClr val="dk1"/>
                </a:solidFill>
              </a:rPr>
              <a:t> </a:t>
            </a:r>
            <a:r>
              <a:rPr lang="en-US" dirty="0" err="1">
                <a:solidFill>
                  <a:schemeClr val="dk1"/>
                </a:solidFill>
              </a:rPr>
              <a:t>hangisi</a:t>
            </a:r>
            <a:r>
              <a:rPr lang="en-US" dirty="0">
                <a:solidFill>
                  <a:schemeClr val="dk1"/>
                </a:solidFill>
              </a:rPr>
              <a:t> </a:t>
            </a:r>
            <a:r>
              <a:rPr lang="en-US" dirty="0" err="1">
                <a:solidFill>
                  <a:schemeClr val="dk1"/>
                </a:solidFill>
              </a:rPr>
              <a:t>siyasi</a:t>
            </a:r>
            <a:r>
              <a:rPr lang="en-US" dirty="0">
                <a:solidFill>
                  <a:schemeClr val="dk1"/>
                </a:solidFill>
              </a:rPr>
              <a:t> </a:t>
            </a:r>
            <a:r>
              <a:rPr lang="en-US" dirty="0" err="1">
                <a:solidFill>
                  <a:schemeClr val="dk1"/>
                </a:solidFill>
              </a:rPr>
              <a:t>yalnızlıktan</a:t>
            </a:r>
            <a:r>
              <a:rPr lang="en-US" dirty="0">
                <a:solidFill>
                  <a:schemeClr val="dk1"/>
                </a:solidFill>
              </a:rPr>
              <a:t> </a:t>
            </a:r>
            <a:r>
              <a:rPr lang="en-US" dirty="0" err="1">
                <a:solidFill>
                  <a:schemeClr val="dk1"/>
                </a:solidFill>
              </a:rPr>
              <a:t>kurtulmayı</a:t>
            </a:r>
            <a:r>
              <a:rPr lang="en-US" dirty="0">
                <a:solidFill>
                  <a:schemeClr val="dk1"/>
                </a:solidFill>
              </a:rPr>
              <a:t> </a:t>
            </a:r>
            <a:r>
              <a:rPr lang="en-US" dirty="0" err="1">
                <a:solidFill>
                  <a:schemeClr val="dk1"/>
                </a:solidFill>
              </a:rPr>
              <a:t>amaçladığını</a:t>
            </a:r>
            <a:r>
              <a:rPr lang="en-US" dirty="0">
                <a:solidFill>
                  <a:schemeClr val="dk1"/>
                </a:solidFill>
              </a:rPr>
              <a:t> </a:t>
            </a:r>
            <a:r>
              <a:rPr lang="en-US" dirty="0" err="1">
                <a:solidFill>
                  <a:schemeClr val="dk1"/>
                </a:solidFill>
              </a:rPr>
              <a:t>göstermektedir</a:t>
            </a:r>
            <a:r>
              <a:rPr lang="en-US" dirty="0">
                <a:solidFill>
                  <a:schemeClr val="dk1"/>
                </a:solidFill>
              </a:rPr>
              <a:t>?</a:t>
            </a:r>
            <a:endParaRPr lang="tr-TR" dirty="0">
              <a:solidFill>
                <a:schemeClr val="dk1"/>
              </a:solidFill>
            </a:endParaRPr>
          </a:p>
          <a:p>
            <a:pPr marL="0" indent="0">
              <a:buNone/>
            </a:pPr>
            <a:r>
              <a:rPr lang="en-US" dirty="0">
                <a:solidFill>
                  <a:schemeClr val="dk1"/>
                </a:solidFill>
              </a:rPr>
              <a:t> </a:t>
            </a:r>
            <a:endParaRPr lang="tr-TR" dirty="0">
              <a:solidFill>
                <a:schemeClr val="dk1"/>
              </a:solidFill>
            </a:endParaRPr>
          </a:p>
          <a:p>
            <a:pPr marL="0" indent="0">
              <a:buNone/>
            </a:pPr>
            <a:r>
              <a:rPr lang="en-US" dirty="0">
                <a:solidFill>
                  <a:schemeClr val="dk1"/>
                </a:solidFill>
              </a:rPr>
              <a:t>A)</a:t>
            </a:r>
            <a:r>
              <a:rPr lang="en-US" dirty="0" err="1">
                <a:solidFill>
                  <a:schemeClr val="dk1"/>
                </a:solidFill>
              </a:rPr>
              <a:t>Kapitülasyonları</a:t>
            </a:r>
            <a:r>
              <a:rPr lang="en-US" dirty="0">
                <a:solidFill>
                  <a:schemeClr val="dk1"/>
                </a:solidFill>
              </a:rPr>
              <a:t> </a:t>
            </a:r>
            <a:r>
              <a:rPr lang="en-US" dirty="0" err="1">
                <a:solidFill>
                  <a:schemeClr val="dk1"/>
                </a:solidFill>
              </a:rPr>
              <a:t>kaldırmaya</a:t>
            </a:r>
            <a:r>
              <a:rPr lang="en-US" dirty="0">
                <a:solidFill>
                  <a:schemeClr val="dk1"/>
                </a:solidFill>
              </a:rPr>
              <a:t> </a:t>
            </a:r>
            <a:r>
              <a:rPr lang="en-US" dirty="0" err="1">
                <a:solidFill>
                  <a:schemeClr val="dk1"/>
                </a:solidFill>
              </a:rPr>
              <a:t>çalışması</a:t>
            </a:r>
            <a:endParaRPr lang="tr-TR" dirty="0">
              <a:solidFill>
                <a:schemeClr val="dk1"/>
              </a:solidFill>
            </a:endParaRPr>
          </a:p>
          <a:p>
            <a:pPr marL="0" indent="0">
              <a:buNone/>
            </a:pPr>
            <a:r>
              <a:rPr lang="en-US" dirty="0">
                <a:solidFill>
                  <a:schemeClr val="dk1"/>
                </a:solidFill>
              </a:rPr>
              <a:t>B)</a:t>
            </a:r>
            <a:r>
              <a:rPr lang="en-US" dirty="0" err="1">
                <a:solidFill>
                  <a:schemeClr val="dk1"/>
                </a:solidFill>
              </a:rPr>
              <a:t>Bazı</a:t>
            </a:r>
            <a:r>
              <a:rPr lang="en-US" dirty="0">
                <a:solidFill>
                  <a:schemeClr val="dk1"/>
                </a:solidFill>
              </a:rPr>
              <a:t> </a:t>
            </a:r>
            <a:r>
              <a:rPr lang="en-US" dirty="0" err="1">
                <a:solidFill>
                  <a:schemeClr val="dk1"/>
                </a:solidFill>
              </a:rPr>
              <a:t>devletlerle</a:t>
            </a:r>
            <a:r>
              <a:rPr lang="en-US" dirty="0">
                <a:solidFill>
                  <a:schemeClr val="dk1"/>
                </a:solidFill>
              </a:rPr>
              <a:t> </a:t>
            </a:r>
            <a:r>
              <a:rPr lang="en-US" dirty="0" err="1">
                <a:solidFill>
                  <a:schemeClr val="dk1"/>
                </a:solidFill>
              </a:rPr>
              <a:t>ittifak</a:t>
            </a:r>
            <a:r>
              <a:rPr lang="en-US" dirty="0">
                <a:solidFill>
                  <a:schemeClr val="dk1"/>
                </a:solidFill>
              </a:rPr>
              <a:t> </a:t>
            </a:r>
            <a:r>
              <a:rPr lang="en-US" dirty="0" err="1">
                <a:solidFill>
                  <a:schemeClr val="dk1"/>
                </a:solidFill>
              </a:rPr>
              <a:t>arayışına</a:t>
            </a:r>
            <a:r>
              <a:rPr lang="en-US" dirty="0">
                <a:solidFill>
                  <a:schemeClr val="dk1"/>
                </a:solidFill>
              </a:rPr>
              <a:t> </a:t>
            </a:r>
            <a:r>
              <a:rPr lang="en-US" dirty="0" err="1">
                <a:solidFill>
                  <a:schemeClr val="dk1"/>
                </a:solidFill>
              </a:rPr>
              <a:t>girmesi</a:t>
            </a:r>
            <a:endParaRPr lang="tr-TR" dirty="0">
              <a:solidFill>
                <a:schemeClr val="dk1"/>
              </a:solidFill>
            </a:endParaRPr>
          </a:p>
          <a:p>
            <a:pPr marL="0" indent="0">
              <a:buNone/>
            </a:pPr>
            <a:r>
              <a:rPr lang="en-US" dirty="0">
                <a:solidFill>
                  <a:schemeClr val="dk1"/>
                </a:solidFill>
              </a:rPr>
              <a:t>C)Son </a:t>
            </a:r>
            <a:r>
              <a:rPr lang="en-US" dirty="0" err="1">
                <a:solidFill>
                  <a:schemeClr val="dk1"/>
                </a:solidFill>
              </a:rPr>
              <a:t>zamanlarda</a:t>
            </a:r>
            <a:r>
              <a:rPr lang="en-US" dirty="0">
                <a:solidFill>
                  <a:schemeClr val="dk1"/>
                </a:solidFill>
              </a:rPr>
              <a:t> </a:t>
            </a:r>
            <a:r>
              <a:rPr lang="en-US" dirty="0" err="1">
                <a:solidFill>
                  <a:schemeClr val="dk1"/>
                </a:solidFill>
              </a:rPr>
              <a:t>kaybettiği</a:t>
            </a:r>
            <a:r>
              <a:rPr lang="en-US" dirty="0">
                <a:solidFill>
                  <a:schemeClr val="dk1"/>
                </a:solidFill>
              </a:rPr>
              <a:t> </a:t>
            </a:r>
            <a:r>
              <a:rPr lang="en-US" dirty="0" err="1">
                <a:solidFill>
                  <a:schemeClr val="dk1"/>
                </a:solidFill>
              </a:rPr>
              <a:t>toprakları</a:t>
            </a:r>
            <a:r>
              <a:rPr lang="en-US" dirty="0">
                <a:solidFill>
                  <a:schemeClr val="dk1"/>
                </a:solidFill>
              </a:rPr>
              <a:t> </a:t>
            </a:r>
            <a:r>
              <a:rPr lang="en-US" dirty="0" err="1">
                <a:solidFill>
                  <a:schemeClr val="dk1"/>
                </a:solidFill>
              </a:rPr>
              <a:t>geri</a:t>
            </a:r>
            <a:r>
              <a:rPr lang="en-US" dirty="0">
                <a:solidFill>
                  <a:schemeClr val="dk1"/>
                </a:solidFill>
              </a:rPr>
              <a:t> </a:t>
            </a:r>
            <a:r>
              <a:rPr lang="en-US" dirty="0" err="1">
                <a:solidFill>
                  <a:schemeClr val="dk1"/>
                </a:solidFill>
              </a:rPr>
              <a:t>almak</a:t>
            </a:r>
            <a:r>
              <a:rPr lang="en-US" dirty="0">
                <a:solidFill>
                  <a:schemeClr val="dk1"/>
                </a:solidFill>
              </a:rPr>
              <a:t> </a:t>
            </a:r>
            <a:r>
              <a:rPr lang="en-US" dirty="0" err="1">
                <a:solidFill>
                  <a:schemeClr val="dk1"/>
                </a:solidFill>
              </a:rPr>
              <a:t>istemesi</a:t>
            </a:r>
            <a:endParaRPr lang="tr-TR" dirty="0">
              <a:solidFill>
                <a:schemeClr val="dk1"/>
              </a:solidFill>
            </a:endParaRPr>
          </a:p>
          <a:p>
            <a:pPr marL="0" indent="0">
              <a:buNone/>
            </a:pPr>
            <a:r>
              <a:rPr lang="en-US" dirty="0">
                <a:solidFill>
                  <a:schemeClr val="dk1"/>
                </a:solidFill>
              </a:rPr>
              <a:t>D)</a:t>
            </a:r>
            <a:r>
              <a:rPr lang="en-US" dirty="0" err="1">
                <a:solidFill>
                  <a:schemeClr val="dk1"/>
                </a:solidFill>
              </a:rPr>
              <a:t>Ordusunu</a:t>
            </a:r>
            <a:r>
              <a:rPr lang="en-US" dirty="0">
                <a:solidFill>
                  <a:schemeClr val="dk1"/>
                </a:solidFill>
              </a:rPr>
              <a:t> </a:t>
            </a:r>
            <a:r>
              <a:rPr lang="en-US" dirty="0" err="1">
                <a:solidFill>
                  <a:schemeClr val="dk1"/>
                </a:solidFill>
              </a:rPr>
              <a:t>yeniden</a:t>
            </a:r>
            <a:r>
              <a:rPr lang="en-US" dirty="0">
                <a:solidFill>
                  <a:schemeClr val="dk1"/>
                </a:solidFill>
              </a:rPr>
              <a:t> </a:t>
            </a:r>
            <a:r>
              <a:rPr lang="en-US" dirty="0" err="1">
                <a:solidFill>
                  <a:schemeClr val="dk1"/>
                </a:solidFill>
              </a:rPr>
              <a:t>yapılandırmaya</a:t>
            </a:r>
            <a:r>
              <a:rPr lang="en-US" dirty="0">
                <a:solidFill>
                  <a:schemeClr val="dk1"/>
                </a:solidFill>
              </a:rPr>
              <a:t> </a:t>
            </a:r>
            <a:r>
              <a:rPr lang="en-US" dirty="0" err="1">
                <a:solidFill>
                  <a:schemeClr val="dk1"/>
                </a:solidFill>
              </a:rPr>
              <a:t>gitmesi</a:t>
            </a:r>
            <a:endParaRPr lang="tr-TR" dirty="0">
              <a:solidFill>
                <a:schemeClr val="dk1"/>
              </a:solidFill>
            </a:endParaRPr>
          </a:p>
          <a:p>
            <a:pPr marL="0" indent="0">
              <a:buNone/>
            </a:pPr>
            <a:endParaRPr lang="tr-TR" dirty="0">
              <a:solidFill>
                <a:schemeClr val="dk1"/>
              </a:solidFill>
            </a:endParaRPr>
          </a:p>
        </p:txBody>
      </p:sp>
      <p:sp>
        <p:nvSpPr>
          <p:cNvPr id="5" name="Dikdörtgen 4"/>
          <p:cNvSpPr/>
          <p:nvPr/>
        </p:nvSpPr>
        <p:spPr>
          <a:xfrm>
            <a:off x="4394579" y="1037230"/>
            <a:ext cx="4572000" cy="3816429"/>
          </a:xfrm>
          <a:prstGeom prst="rect">
            <a:avLst/>
          </a:prstGeom>
        </p:spPr>
        <p:txBody>
          <a:bodyPr wrap="square">
            <a:spAutoFit/>
          </a:bodyPr>
          <a:lstStyle/>
          <a:p>
            <a:r>
              <a:rPr lang="tr-TR" sz="1600" dirty="0"/>
              <a:t>***</a:t>
            </a:r>
            <a:r>
              <a:rPr lang="tr-TR" sz="1600" b="1" dirty="0"/>
              <a:t>I. Dünya Savaşı öncesinde Osmanlı Devleti ile Almanya arasında imzalanan ittifak antlaşmasına göre;</a:t>
            </a:r>
            <a:endParaRPr lang="tr-TR" sz="1600" dirty="0"/>
          </a:p>
          <a:p>
            <a:r>
              <a:rPr lang="tr-TR" sz="1600" dirty="0"/>
              <a:t>• Avusturya ile Rusya savaşa tutuşur ve Almanya da Avusturya’nın yardımına gitmek zorunda kalırsa Osmanlı Devleti de savaşa katılacaktır. </a:t>
            </a:r>
          </a:p>
          <a:p>
            <a:r>
              <a:rPr lang="tr-TR" sz="1600" dirty="0"/>
              <a:t>• Osmanlı Devleti tehdit altında kalırsa, Almanya Osmanlı Devleti’ni silahla savunacaktır. </a:t>
            </a:r>
          </a:p>
          <a:p>
            <a:r>
              <a:rPr lang="tr-TR" sz="1600" b="1" dirty="0"/>
              <a:t>Bu bilgiye göre aşağıdaki yargılardan hangisine ulaşılabilir?</a:t>
            </a:r>
            <a:endParaRPr lang="tr-TR" sz="1600" dirty="0"/>
          </a:p>
          <a:p>
            <a:r>
              <a:rPr lang="tr-TR" sz="1600" b="1" dirty="0"/>
              <a:t>A)</a:t>
            </a:r>
            <a:r>
              <a:rPr lang="tr-TR" sz="1600" dirty="0"/>
              <a:t> İki devlet birlikte hareket edecektir. </a:t>
            </a:r>
          </a:p>
          <a:p>
            <a:r>
              <a:rPr lang="tr-TR" sz="1600" dirty="0"/>
              <a:t>B) Avusturya’ya karşı birlikte savaşılacaktır. </a:t>
            </a:r>
          </a:p>
          <a:p>
            <a:r>
              <a:rPr lang="tr-TR" sz="1600" dirty="0"/>
              <a:t>C) Rusya’nın savaş yükü hafifletilmiştir. </a:t>
            </a:r>
          </a:p>
          <a:p>
            <a:r>
              <a:rPr lang="tr-TR" sz="1600" dirty="0"/>
              <a:t>D) Osmanlı Almanya mandasına girmiştir.</a:t>
            </a:r>
          </a:p>
          <a:p>
            <a:endParaRPr lang="tr-TR" sz="1600" dirty="0"/>
          </a:p>
        </p:txBody>
      </p:sp>
    </p:spTree>
    <p:extLst>
      <p:ext uri="{BB962C8B-B14F-4D97-AF65-F5344CB8AC3E}">
        <p14:creationId xmlns:p14="http://schemas.microsoft.com/office/powerpoint/2010/main" val="262264945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pic>
        <p:nvPicPr>
          <p:cNvPr id="26626" name="Resim 37"/>
          <p:cNvPicPr>
            <a:picLocks noChangeAspect="1" noChangeArrowheads="1"/>
          </p:cNvPicPr>
          <p:nvPr/>
        </p:nvPicPr>
        <p:blipFill rotWithShape="1">
          <a:blip r:embed="rId2">
            <a:extLst>
              <a:ext uri="{28A0092B-C50C-407E-A947-70E740481C1C}">
                <a14:useLocalDpi xmlns:a14="http://schemas.microsoft.com/office/drawing/2010/main" val="0"/>
              </a:ext>
            </a:extLst>
          </a:blip>
          <a:srcRect r="15015" b="29160"/>
          <a:stretch/>
        </p:blipFill>
        <p:spPr bwMode="auto">
          <a:xfrm>
            <a:off x="4450676" y="966642"/>
            <a:ext cx="4161061" cy="1326182"/>
          </a:xfrm>
          <a:prstGeom prst="rect">
            <a:avLst/>
          </a:prstGeom>
          <a:noFill/>
          <a:extLst>
            <a:ext uri="{909E8E84-426E-40DD-AFC4-6F175D3DCCD1}">
              <a14:hiddenFill xmlns:a14="http://schemas.microsoft.com/office/drawing/2010/main">
                <a:solidFill>
                  <a:srgbClr val="FFFFFF"/>
                </a:solidFill>
              </a14:hiddenFill>
            </a:ext>
          </a:extLst>
        </p:spPr>
      </p:pic>
      <p:pic>
        <p:nvPicPr>
          <p:cNvPr id="26625" name="Resim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676" y="2579426"/>
            <a:ext cx="4490403" cy="234338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76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14" y="1160035"/>
            <a:ext cx="3743947" cy="2591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8088470"/>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399" y="78523"/>
            <a:ext cx="8037679" cy="958707"/>
          </a:xfrm>
        </p:spPr>
        <p:txBody>
          <a:bodyPr>
            <a:normAutofit fontScale="90000"/>
          </a:bodyPr>
          <a:lstStyle/>
          <a:p>
            <a:pPr algn="ctr"/>
            <a:r>
              <a:rPr lang="tr-TR" dirty="0"/>
              <a:t>T.C. İNKILAP TARİHİ VE </a:t>
            </a:r>
            <a:r>
              <a:rPr lang="tr-TR" dirty="0" smtClean="0"/>
              <a:t>ATATÜRKÇÜLÜK</a:t>
            </a:r>
            <a:endParaRPr lang="tr-TR" dirty="0"/>
          </a:p>
        </p:txBody>
      </p:sp>
      <p:sp>
        <p:nvSpPr>
          <p:cNvPr id="3" name="İçerik Yer Tutucusu 2"/>
          <p:cNvSpPr>
            <a:spLocks noGrp="1"/>
          </p:cNvSpPr>
          <p:nvPr>
            <p:ph idx="1"/>
          </p:nvPr>
        </p:nvSpPr>
        <p:spPr>
          <a:xfrm>
            <a:off x="314752" y="914400"/>
            <a:ext cx="4079827" cy="5486400"/>
          </a:xfrm>
          <a:ln w="25400"/>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0" lvl="0" indent="187325" fontAlgn="base">
              <a:lnSpc>
                <a:spcPct val="100000"/>
              </a:lnSpc>
              <a:spcBef>
                <a:spcPct val="0"/>
              </a:spcBef>
              <a:spcAft>
                <a:spcPct val="0"/>
              </a:spcAft>
              <a:buNone/>
              <a:tabLst>
                <a:tab pos="1085850" algn="l"/>
                <a:tab pos="1804988" algn="l"/>
                <a:tab pos="2525713" algn="l"/>
              </a:tabLst>
            </a:pPr>
            <a:r>
              <a:rPr lang="tr-TR" dirty="0" smtClean="0"/>
              <a:t>5</a:t>
            </a:r>
            <a:r>
              <a:rPr lang="tr-TR" dirty="0" smtClean="0"/>
              <a:t>.</a:t>
            </a:r>
            <a:r>
              <a:rPr lang="en-US" altLang="tr-TR" dirty="0" smtClean="0">
                <a:latin typeface="Calibri" pitchFamily="34" charset="0"/>
                <a:cs typeface="Arial" pitchFamily="34" charset="0"/>
              </a:rPr>
              <a:t> Mustafa </a:t>
            </a:r>
            <a:r>
              <a:rPr lang="en-US" altLang="tr-TR" dirty="0" err="1" smtClean="0">
                <a:latin typeface="Calibri" pitchFamily="34" charset="0"/>
                <a:cs typeface="Arial" pitchFamily="34" charset="0"/>
              </a:rPr>
              <a:t>Kemal’in</a:t>
            </a:r>
            <a:r>
              <a:rPr lang="en-US" altLang="tr-TR" dirty="0" smtClean="0">
                <a:latin typeface="Calibri" pitchFamily="34" charset="0"/>
                <a:cs typeface="Arial" pitchFamily="34" charset="0"/>
              </a:rPr>
              <a:t> </a:t>
            </a:r>
            <a:r>
              <a:rPr lang="en-US" altLang="tr-TR" dirty="0" err="1" smtClean="0">
                <a:latin typeface="Calibri" pitchFamily="34" charset="0"/>
                <a:cs typeface="Arial" pitchFamily="34" charset="0"/>
              </a:rPr>
              <a:t>askerî</a:t>
            </a:r>
            <a:r>
              <a:rPr lang="en-US" altLang="tr-TR" dirty="0" smtClean="0">
                <a:latin typeface="Calibri" pitchFamily="34" charset="0"/>
                <a:cs typeface="Arial" pitchFamily="34" charset="0"/>
              </a:rPr>
              <a:t> </a:t>
            </a:r>
            <a:r>
              <a:rPr lang="en-US" altLang="tr-TR" dirty="0" err="1" smtClean="0">
                <a:latin typeface="Calibri" pitchFamily="34" charset="0"/>
                <a:cs typeface="Arial" pitchFamily="34" charset="0"/>
              </a:rPr>
              <a:t>faaliyetleri</a:t>
            </a:r>
            <a:r>
              <a:rPr lang="en-US" altLang="tr-TR" dirty="0" smtClean="0">
                <a:latin typeface="Calibri" pitchFamily="34" charset="0"/>
                <a:cs typeface="Arial" pitchFamily="34" charset="0"/>
              </a:rPr>
              <a:t> </a:t>
            </a:r>
            <a:r>
              <a:rPr lang="en-US" altLang="tr-TR" dirty="0" err="1" smtClean="0">
                <a:latin typeface="Calibri" pitchFamily="34" charset="0"/>
                <a:cs typeface="Arial" pitchFamily="34" charset="0"/>
              </a:rPr>
              <a:t>ile</a:t>
            </a:r>
            <a:r>
              <a:rPr lang="en-US" altLang="tr-TR" dirty="0" smtClean="0">
                <a:latin typeface="Calibri" pitchFamily="34" charset="0"/>
                <a:cs typeface="Arial" pitchFamily="34" charset="0"/>
              </a:rPr>
              <a:t> </a:t>
            </a:r>
            <a:r>
              <a:rPr lang="en-US" altLang="tr-TR" dirty="0" err="1" smtClean="0">
                <a:latin typeface="Calibri" pitchFamily="34" charset="0"/>
                <a:cs typeface="Arial" pitchFamily="34" charset="0"/>
              </a:rPr>
              <a:t>kişilik</a:t>
            </a:r>
            <a:r>
              <a:rPr lang="en-US" altLang="tr-TR" dirty="0" smtClean="0">
                <a:latin typeface="Calibri" pitchFamily="34" charset="0"/>
                <a:cs typeface="Arial" pitchFamily="34" charset="0"/>
              </a:rPr>
              <a:t> </a:t>
            </a:r>
            <a:r>
              <a:rPr lang="en-US" altLang="tr-TR" dirty="0" err="1" smtClean="0">
                <a:latin typeface="Calibri" pitchFamily="34" charset="0"/>
                <a:cs typeface="Arial" pitchFamily="34" charset="0"/>
              </a:rPr>
              <a:t>özellikleri</a:t>
            </a:r>
            <a:r>
              <a:rPr lang="en-US" altLang="tr-TR" dirty="0" smtClean="0">
                <a:latin typeface="Calibri" pitchFamily="34" charset="0"/>
                <a:cs typeface="Arial" pitchFamily="34" charset="0"/>
              </a:rPr>
              <a:t> </a:t>
            </a:r>
            <a:r>
              <a:rPr lang="en-US" altLang="tr-TR" dirty="0" err="1" smtClean="0">
                <a:latin typeface="Calibri" pitchFamily="34" charset="0"/>
                <a:cs typeface="Arial" pitchFamily="34" charset="0"/>
              </a:rPr>
              <a:t>aşağıdaki</a:t>
            </a:r>
            <a:r>
              <a:rPr lang="en-US" altLang="tr-TR" dirty="0" smtClean="0">
                <a:latin typeface="Calibri" pitchFamily="34" charset="0"/>
                <a:cs typeface="Arial" pitchFamily="34" charset="0"/>
              </a:rPr>
              <a:t> </a:t>
            </a:r>
            <a:r>
              <a:rPr lang="en-US" altLang="tr-TR" dirty="0" err="1" smtClean="0">
                <a:latin typeface="Calibri" pitchFamily="34" charset="0"/>
                <a:cs typeface="Arial" pitchFamily="34" charset="0"/>
              </a:rPr>
              <a:t>tabloda</a:t>
            </a:r>
            <a:r>
              <a:rPr lang="en-US" altLang="tr-TR" dirty="0" smtClean="0">
                <a:latin typeface="Calibri" pitchFamily="34" charset="0"/>
                <a:cs typeface="Arial" pitchFamily="34" charset="0"/>
              </a:rPr>
              <a:t> </a:t>
            </a:r>
            <a:r>
              <a:rPr lang="en-US" altLang="tr-TR" dirty="0" err="1" smtClean="0">
                <a:latin typeface="Calibri" pitchFamily="34" charset="0"/>
                <a:cs typeface="Arial" pitchFamily="34" charset="0"/>
              </a:rPr>
              <a:t>eşleştirilmiştir</a:t>
            </a:r>
            <a:r>
              <a:rPr lang="en-US" altLang="tr-TR" dirty="0" smtClean="0">
                <a:latin typeface="Calibri" pitchFamily="34" charset="0"/>
                <a:cs typeface="Arial" pitchFamily="34" charset="0"/>
              </a:rPr>
              <a:t>.</a:t>
            </a:r>
            <a:endParaRPr lang="tr-TR" altLang="tr-TR" dirty="0" smtClean="0">
              <a:latin typeface="Calibri" pitchFamily="34" charset="0"/>
              <a:cs typeface="Arial" pitchFamily="34" charset="0"/>
            </a:endParaRPr>
          </a:p>
          <a:p>
            <a:pPr marL="0" lvl="0" indent="187325" fontAlgn="base">
              <a:lnSpc>
                <a:spcPct val="100000"/>
              </a:lnSpc>
              <a:spcBef>
                <a:spcPct val="0"/>
              </a:spcBef>
              <a:spcAft>
                <a:spcPct val="0"/>
              </a:spcAft>
              <a:buNone/>
              <a:tabLst>
                <a:tab pos="1085850" algn="l"/>
                <a:tab pos="1804988" algn="l"/>
                <a:tab pos="2525713" algn="l"/>
              </a:tabLst>
            </a:pPr>
            <a:endParaRPr lang="tr-TR" altLang="tr-TR" sz="2000" dirty="0" smtClean="0">
              <a:latin typeface="Calibri" pitchFamily="34" charset="0"/>
              <a:cs typeface="Arial" pitchFamily="34" charset="0"/>
            </a:endParaRPr>
          </a:p>
          <a:p>
            <a:pPr marL="0" lvl="0" indent="187325" fontAlgn="base">
              <a:lnSpc>
                <a:spcPct val="100000"/>
              </a:lnSpc>
              <a:spcBef>
                <a:spcPct val="0"/>
              </a:spcBef>
              <a:spcAft>
                <a:spcPct val="0"/>
              </a:spcAft>
              <a:buNone/>
              <a:tabLst>
                <a:tab pos="1085850" algn="l"/>
                <a:tab pos="1804988" algn="l"/>
                <a:tab pos="2525713" algn="l"/>
              </a:tabLst>
            </a:pPr>
            <a:endParaRPr lang="tr-TR" altLang="tr-TR" sz="2000" dirty="0" smtClean="0">
              <a:latin typeface="Calibri" pitchFamily="34" charset="0"/>
              <a:cs typeface="Arial" pitchFamily="34" charset="0"/>
            </a:endParaRPr>
          </a:p>
          <a:p>
            <a:pPr marL="0" lvl="0" indent="187325" fontAlgn="base">
              <a:lnSpc>
                <a:spcPct val="100000"/>
              </a:lnSpc>
              <a:spcBef>
                <a:spcPct val="0"/>
              </a:spcBef>
              <a:spcAft>
                <a:spcPct val="0"/>
              </a:spcAft>
              <a:buNone/>
              <a:tabLst>
                <a:tab pos="1085850" algn="l"/>
                <a:tab pos="1804988" algn="l"/>
                <a:tab pos="2525713" algn="l"/>
              </a:tabLst>
            </a:pPr>
            <a:endParaRPr lang="tr-TR" altLang="tr-TR" sz="2000" dirty="0" smtClean="0">
              <a:latin typeface="Calibri" pitchFamily="34" charset="0"/>
              <a:cs typeface="Arial" pitchFamily="34" charset="0"/>
            </a:endParaRPr>
          </a:p>
          <a:p>
            <a:pPr marL="0" lvl="0" indent="187325" fontAlgn="base">
              <a:lnSpc>
                <a:spcPct val="100000"/>
              </a:lnSpc>
              <a:spcBef>
                <a:spcPct val="0"/>
              </a:spcBef>
              <a:spcAft>
                <a:spcPct val="0"/>
              </a:spcAft>
              <a:buNone/>
              <a:tabLst>
                <a:tab pos="1085850" algn="l"/>
                <a:tab pos="1804988" algn="l"/>
                <a:tab pos="2525713" algn="l"/>
              </a:tabLst>
            </a:pPr>
            <a:endParaRPr lang="tr-TR" altLang="tr-TR" sz="2000" dirty="0">
              <a:latin typeface="Calibri" pitchFamily="34" charset="0"/>
              <a:cs typeface="Arial" pitchFamily="34" charset="0"/>
            </a:endParaRPr>
          </a:p>
          <a:p>
            <a:pPr marL="0" lvl="0" indent="187325" fontAlgn="base">
              <a:lnSpc>
                <a:spcPct val="100000"/>
              </a:lnSpc>
              <a:spcBef>
                <a:spcPct val="0"/>
              </a:spcBef>
              <a:spcAft>
                <a:spcPct val="0"/>
              </a:spcAft>
              <a:buNone/>
              <a:tabLst>
                <a:tab pos="1085850" algn="l"/>
                <a:tab pos="1804988" algn="l"/>
                <a:tab pos="2525713" algn="l"/>
              </a:tabLst>
            </a:pPr>
            <a:endParaRPr lang="tr-TR" altLang="tr-TR" sz="2000" dirty="0" smtClean="0">
              <a:latin typeface="Calibri" pitchFamily="34" charset="0"/>
              <a:cs typeface="Arial" pitchFamily="34" charset="0"/>
            </a:endParaRPr>
          </a:p>
          <a:p>
            <a:pPr marL="0" lvl="0" indent="187325" fontAlgn="base">
              <a:lnSpc>
                <a:spcPct val="100000"/>
              </a:lnSpc>
              <a:spcBef>
                <a:spcPct val="0"/>
              </a:spcBef>
              <a:spcAft>
                <a:spcPct val="0"/>
              </a:spcAft>
              <a:buNone/>
              <a:tabLst>
                <a:tab pos="1085850" algn="l"/>
                <a:tab pos="1804988" algn="l"/>
                <a:tab pos="2525713" algn="l"/>
              </a:tabLst>
            </a:pPr>
            <a:endParaRPr lang="tr-TR" altLang="tr-TR" sz="2000" dirty="0" smtClean="0">
              <a:latin typeface="Calibri" pitchFamily="34" charset="0"/>
              <a:cs typeface="Arial" pitchFamily="34" charset="0"/>
            </a:endParaRPr>
          </a:p>
          <a:p>
            <a:pPr marL="0" lvl="0" indent="187325" fontAlgn="base">
              <a:lnSpc>
                <a:spcPct val="100000"/>
              </a:lnSpc>
              <a:spcBef>
                <a:spcPct val="0"/>
              </a:spcBef>
              <a:spcAft>
                <a:spcPct val="0"/>
              </a:spcAft>
              <a:buNone/>
              <a:tabLst>
                <a:tab pos="1085850" algn="l"/>
                <a:tab pos="1804988" algn="l"/>
                <a:tab pos="2525713" algn="l"/>
              </a:tabLst>
            </a:pPr>
            <a:endParaRPr lang="tr-TR" altLang="tr-TR" sz="2000" dirty="0" smtClean="0">
              <a:latin typeface="Calibri" pitchFamily="34" charset="0"/>
              <a:cs typeface="Arial" pitchFamily="34" charset="0"/>
            </a:endParaRPr>
          </a:p>
          <a:p>
            <a:pPr marL="0" lvl="0" indent="187325" fontAlgn="base">
              <a:lnSpc>
                <a:spcPct val="100000"/>
              </a:lnSpc>
              <a:spcBef>
                <a:spcPct val="0"/>
              </a:spcBef>
              <a:spcAft>
                <a:spcPct val="0"/>
              </a:spcAft>
              <a:buNone/>
              <a:tabLst>
                <a:tab pos="1085850" algn="l"/>
                <a:tab pos="1804988" algn="l"/>
                <a:tab pos="2525713" algn="l"/>
              </a:tabLst>
            </a:pPr>
            <a:endParaRPr lang="tr-TR" altLang="tr-TR" sz="2000" dirty="0" smtClean="0">
              <a:latin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r>
              <a:rPr lang="en-US" altLang="tr-TR" b="1" dirty="0" smtClean="0">
                <a:latin typeface="Calibri" pitchFamily="34" charset="0"/>
                <a:ea typeface="Arial" pitchFamily="34" charset="0"/>
                <a:cs typeface="Arial" pitchFamily="34" charset="0"/>
              </a:rPr>
              <a:t>Bu </a:t>
            </a:r>
            <a:r>
              <a:rPr lang="en-US" altLang="tr-TR" b="1" dirty="0" err="1" smtClean="0">
                <a:latin typeface="Calibri" pitchFamily="34" charset="0"/>
                <a:ea typeface="Arial" pitchFamily="34" charset="0"/>
                <a:cs typeface="Arial" pitchFamily="34" charset="0"/>
              </a:rPr>
              <a:t>tablodaki</a:t>
            </a:r>
            <a:r>
              <a:rPr lang="en-US" altLang="tr-TR" b="1" dirty="0" smtClean="0">
                <a:latin typeface="Calibri" pitchFamily="34" charset="0"/>
                <a:ea typeface="Arial" pitchFamily="34" charset="0"/>
                <a:cs typeface="Arial" pitchFamily="34" charset="0"/>
              </a:rPr>
              <a:t> </a:t>
            </a:r>
            <a:r>
              <a:rPr lang="en-US" altLang="tr-TR" b="1" dirty="0" err="1" smtClean="0">
                <a:latin typeface="Calibri" pitchFamily="34" charset="0"/>
                <a:ea typeface="Arial" pitchFamily="34" charset="0"/>
                <a:cs typeface="Arial" pitchFamily="34" charset="0"/>
              </a:rPr>
              <a:t>numaralanmış</a:t>
            </a:r>
            <a:r>
              <a:rPr lang="en-US" altLang="tr-TR" b="1" dirty="0" smtClean="0">
                <a:latin typeface="Calibri" pitchFamily="34" charset="0"/>
                <a:ea typeface="Arial" pitchFamily="34" charset="0"/>
                <a:cs typeface="Arial" pitchFamily="34" charset="0"/>
              </a:rPr>
              <a:t> </a:t>
            </a:r>
            <a:r>
              <a:rPr lang="en-US" altLang="tr-TR" b="1" dirty="0" err="1" smtClean="0">
                <a:latin typeface="Calibri" pitchFamily="34" charset="0"/>
                <a:ea typeface="Arial" pitchFamily="34" charset="0"/>
                <a:cs typeface="Arial" pitchFamily="34" charset="0"/>
              </a:rPr>
              <a:t>eşleştirmelerden</a:t>
            </a:r>
            <a:r>
              <a:rPr lang="en-US" altLang="tr-TR" b="1" dirty="0" smtClean="0">
                <a:latin typeface="Calibri" pitchFamily="34" charset="0"/>
                <a:ea typeface="Arial" pitchFamily="34" charset="0"/>
                <a:cs typeface="Arial" pitchFamily="34" charset="0"/>
              </a:rPr>
              <a:t> </a:t>
            </a:r>
            <a:r>
              <a:rPr lang="en-US" altLang="tr-TR" b="1" dirty="0" err="1" smtClean="0">
                <a:latin typeface="Calibri" pitchFamily="34" charset="0"/>
                <a:ea typeface="Arial" pitchFamily="34" charset="0"/>
                <a:cs typeface="Arial" pitchFamily="34" charset="0"/>
              </a:rPr>
              <a:t>hangisi</a:t>
            </a:r>
            <a:r>
              <a:rPr lang="en-US" altLang="tr-TR" b="1" dirty="0" smtClean="0">
                <a:latin typeface="Calibri" pitchFamily="34" charset="0"/>
                <a:ea typeface="Arial" pitchFamily="34" charset="0"/>
                <a:cs typeface="Arial" pitchFamily="34" charset="0"/>
              </a:rPr>
              <a:t> </a:t>
            </a:r>
            <a:r>
              <a:rPr lang="en-US" altLang="tr-TR" b="1" u="sng" dirty="0" err="1" smtClean="0">
                <a:latin typeface="Calibri" pitchFamily="34" charset="0"/>
                <a:ea typeface="Arial" pitchFamily="34" charset="0"/>
                <a:cs typeface="Arial" pitchFamily="34" charset="0"/>
              </a:rPr>
              <a:t>yanlıştır</a:t>
            </a:r>
            <a:r>
              <a:rPr lang="en-US" altLang="tr-TR" b="1" dirty="0" smtClean="0">
                <a:latin typeface="Calibri" pitchFamily="34" charset="0"/>
                <a:ea typeface="Arial" pitchFamily="34" charset="0"/>
                <a:cs typeface="Arial" pitchFamily="34" charset="0"/>
              </a:rPr>
              <a:t>?</a:t>
            </a:r>
            <a:endParaRPr lang="tr-TR" altLang="tr-TR" b="1" dirty="0" smtClean="0">
              <a:latin typeface="Calibri" pitchFamily="34" charset="0"/>
              <a:ea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endParaRPr lang="tr-TR" altLang="tr-TR" sz="2000" dirty="0" smtClean="0">
              <a:latin typeface="Arial" pitchFamily="34" charset="0"/>
              <a:cs typeface="Arial" pitchFamily="34" charset="0"/>
            </a:endParaRPr>
          </a:p>
          <a:p>
            <a:pPr marL="0" lvl="0" indent="187325" eaLnBrk="0" fontAlgn="base" hangingPunct="0">
              <a:lnSpc>
                <a:spcPct val="100000"/>
              </a:lnSpc>
              <a:spcBef>
                <a:spcPct val="0"/>
              </a:spcBef>
              <a:spcAft>
                <a:spcPct val="0"/>
              </a:spcAft>
              <a:buNone/>
              <a:tabLst>
                <a:tab pos="1085850" algn="l"/>
                <a:tab pos="1804988" algn="l"/>
                <a:tab pos="2525713" algn="l"/>
              </a:tabLst>
            </a:pPr>
            <a:r>
              <a:rPr lang="en-US" altLang="tr-TR" dirty="0" smtClean="0">
                <a:latin typeface="Calibri" pitchFamily="34" charset="0"/>
                <a:ea typeface="Arial" pitchFamily="34" charset="0"/>
                <a:cs typeface="Arial" pitchFamily="34" charset="0"/>
              </a:rPr>
              <a:t>A) I.	B) II.	C) III</a:t>
            </a:r>
            <a:r>
              <a:rPr lang="en-US" altLang="tr-TR" b="1" dirty="0" smtClean="0">
                <a:latin typeface="Calibri" pitchFamily="34" charset="0"/>
                <a:ea typeface="Arial" pitchFamily="34" charset="0"/>
                <a:cs typeface="Arial" pitchFamily="34" charset="0"/>
              </a:rPr>
              <a:t>.     D)</a:t>
            </a:r>
            <a:r>
              <a:rPr lang="en-US" altLang="tr-TR" dirty="0" smtClean="0">
                <a:latin typeface="Calibri" pitchFamily="34" charset="0"/>
                <a:ea typeface="Arial" pitchFamily="34" charset="0"/>
                <a:cs typeface="Arial" pitchFamily="34" charset="0"/>
              </a:rPr>
              <a:t>IV.</a:t>
            </a:r>
            <a:endParaRPr lang="en-US" altLang="tr-TR" sz="5400" dirty="0" smtClean="0">
              <a:latin typeface="Arial" pitchFamily="34" charset="0"/>
              <a:cs typeface="Arial" pitchFamily="34" charset="0"/>
            </a:endParaRPr>
          </a:p>
          <a:p>
            <a:pPr marL="0" indent="0">
              <a:buNone/>
            </a:pPr>
            <a:endParaRPr lang="tr-TR" dirty="0"/>
          </a:p>
        </p:txBody>
      </p:sp>
      <p:sp>
        <p:nvSpPr>
          <p:cNvPr id="5" name="Dikdörtgen 4"/>
          <p:cNvSpPr/>
          <p:nvPr/>
        </p:nvSpPr>
        <p:spPr>
          <a:xfrm>
            <a:off x="4505710" y="928047"/>
            <a:ext cx="4722125" cy="4708981"/>
          </a:xfrm>
          <a:prstGeom prst="rect">
            <a:avLst/>
          </a:prstGeom>
        </p:spPr>
        <p:txBody>
          <a:bodyPr wrap="square">
            <a:spAutoFit/>
          </a:bodyPr>
          <a:lstStyle/>
          <a:p>
            <a:endParaRPr lang="tr-TR" sz="1500" dirty="0" smtClean="0"/>
          </a:p>
          <a:p>
            <a:r>
              <a:rPr lang="tr-TR" sz="1500" dirty="0" smtClean="0"/>
              <a:t>***</a:t>
            </a:r>
            <a:r>
              <a:rPr lang="tr-TR" sz="1500" dirty="0"/>
              <a:t>Mustafa Kemal İstanbul’a döndüğünde boğaza demir atmış İtilaf Devletlerinin donanmalarını görmüş ve “Geldikleri gibi giderler” sözünü söylemiştir. Türk Milleti’nin İtilaf Devletleri’ne karşı ortaya koyduğu şanlı mücadelenin ardından Kurtuluş Savaşı kazanılmış böylece Osmanlı Devleti’nin Anadolu’daki topraklarının üzerinde Türkiye Cumhuriyeti Devleti kurulmuştur. Nitekim İtilaf Devletleri, geldikleri gibi geri gitmiş böylece Mustafa Kemal bir kez daha haklı çıkmıştır. </a:t>
            </a:r>
          </a:p>
          <a:p>
            <a:r>
              <a:rPr lang="tr-TR" sz="1500" b="1" dirty="0"/>
              <a:t>Metinde Mustafa Kemal’in hangi kişisel özelliği üzerinde durulmuştur?</a:t>
            </a:r>
            <a:endParaRPr lang="tr-TR" sz="1500" dirty="0"/>
          </a:p>
          <a:p>
            <a:r>
              <a:rPr lang="tr-TR" sz="1500" b="1" dirty="0"/>
              <a:t>A)</a:t>
            </a:r>
            <a:r>
              <a:rPr lang="tr-TR" sz="1500" dirty="0"/>
              <a:t> İleri görüşlülüğü </a:t>
            </a:r>
          </a:p>
          <a:p>
            <a:r>
              <a:rPr lang="tr-TR" sz="1500" dirty="0"/>
              <a:t>B) Milliyetçiliği </a:t>
            </a:r>
          </a:p>
          <a:p>
            <a:r>
              <a:rPr lang="tr-TR" sz="1500" dirty="0"/>
              <a:t>C) Bilimselliği </a:t>
            </a:r>
          </a:p>
          <a:p>
            <a:r>
              <a:rPr lang="tr-TR" sz="1500" dirty="0"/>
              <a:t>D) </a:t>
            </a:r>
            <a:r>
              <a:rPr lang="tr-TR" sz="1500" dirty="0" smtClean="0"/>
              <a:t>Vatanseverliği</a:t>
            </a:r>
          </a:p>
          <a:p>
            <a:endParaRPr lang="tr-TR" sz="1500" dirty="0" smtClean="0"/>
          </a:p>
          <a:p>
            <a:endParaRPr lang="tr-TR" sz="1500" dirty="0"/>
          </a:p>
          <a:p>
            <a:r>
              <a:rPr lang="tr-TR" sz="1500" dirty="0"/>
              <a:t> </a:t>
            </a:r>
          </a:p>
          <a:p>
            <a:endParaRPr lang="tr-TR" sz="1500" dirty="0"/>
          </a:p>
        </p:txBody>
      </p:sp>
      <p:graphicFrame>
        <p:nvGraphicFramePr>
          <p:cNvPr id="4" name="Tablo 3"/>
          <p:cNvGraphicFramePr>
            <a:graphicFrameLocks noGrp="1"/>
          </p:cNvGraphicFramePr>
          <p:nvPr>
            <p:extLst>
              <p:ext uri="{D42A27DB-BD31-4B8C-83A1-F6EECF244321}">
                <p14:modId xmlns:p14="http://schemas.microsoft.com/office/powerpoint/2010/main" val="2074280749"/>
              </p:ext>
            </p:extLst>
          </p:nvPr>
        </p:nvGraphicFramePr>
        <p:xfrm>
          <a:off x="541776" y="1711474"/>
          <a:ext cx="3402427" cy="3531576"/>
        </p:xfrm>
        <a:graphic>
          <a:graphicData uri="http://schemas.openxmlformats.org/drawingml/2006/table">
            <a:tbl>
              <a:tblPr firstRow="1" firstCol="1" lastRow="1" lastCol="1" bandRow="1" bandCol="1">
                <a:tableStyleId>{5940675A-B579-460E-94D1-54222C63F5DA}</a:tableStyleId>
              </a:tblPr>
              <a:tblGrid>
                <a:gridCol w="264818"/>
                <a:gridCol w="1683822"/>
                <a:gridCol w="1453787"/>
              </a:tblGrid>
              <a:tr h="171917">
                <a:tc>
                  <a:txBody>
                    <a:bodyPr/>
                    <a:lstStyle/>
                    <a:p>
                      <a:pPr>
                        <a:lnSpc>
                          <a:spcPct val="115000"/>
                        </a:lnSpc>
                        <a:spcAft>
                          <a:spcPts val="0"/>
                        </a:spcAft>
                      </a:pPr>
                      <a:r>
                        <a:rPr lang="en-US" sz="900" dirty="0">
                          <a:effectLst/>
                        </a:rPr>
                        <a:t> </a:t>
                      </a:r>
                      <a:endParaRPr lang="tr-TR" sz="900" dirty="0">
                        <a:effectLst/>
                        <a:latin typeface="Calibri"/>
                        <a:ea typeface="Times New Roman"/>
                        <a:cs typeface="Times New Roman"/>
                      </a:endParaRPr>
                    </a:p>
                  </a:txBody>
                  <a:tcPr marL="0" marR="0" marT="0" marB="0"/>
                </a:tc>
                <a:tc>
                  <a:txBody>
                    <a:bodyPr/>
                    <a:lstStyle/>
                    <a:p>
                      <a:pPr marL="264795" marR="63500">
                        <a:spcBef>
                          <a:spcPts val="140"/>
                        </a:spcBef>
                        <a:spcAft>
                          <a:spcPts val="0"/>
                        </a:spcAft>
                      </a:pPr>
                      <a:r>
                        <a:rPr lang="en-US" sz="900">
                          <a:effectLst/>
                        </a:rPr>
                        <a:t>Askerî  Faaliyetleri</a:t>
                      </a:r>
                      <a:endParaRPr lang="tr-TR" sz="900">
                        <a:effectLst/>
                        <a:latin typeface="Arial"/>
                        <a:ea typeface="Arial"/>
                      </a:endParaRPr>
                    </a:p>
                  </a:txBody>
                  <a:tcPr marL="0" marR="0" marT="0" marB="0"/>
                </a:tc>
                <a:tc>
                  <a:txBody>
                    <a:bodyPr/>
                    <a:lstStyle/>
                    <a:p>
                      <a:pPr marL="75565" marR="62865" indent="112395">
                        <a:lnSpc>
                          <a:spcPct val="103000"/>
                        </a:lnSpc>
                        <a:spcBef>
                          <a:spcPts val="140"/>
                        </a:spcBef>
                        <a:spcAft>
                          <a:spcPts val="0"/>
                        </a:spcAft>
                      </a:pPr>
                      <a:r>
                        <a:rPr lang="en-US" sz="900">
                          <a:effectLst/>
                        </a:rPr>
                        <a:t>Kişilik Özellikleri</a:t>
                      </a:r>
                      <a:endParaRPr lang="tr-TR" sz="900">
                        <a:effectLst/>
                        <a:latin typeface="Arial"/>
                        <a:ea typeface="Arial"/>
                      </a:endParaRPr>
                    </a:p>
                  </a:txBody>
                  <a:tcPr marL="0" marR="0" marT="0" marB="0"/>
                </a:tc>
              </a:tr>
              <a:tr h="1101175">
                <a:tc>
                  <a:txBody>
                    <a:bodyPr/>
                    <a:lstStyle/>
                    <a:p>
                      <a:pPr>
                        <a:spcAft>
                          <a:spcPts val="0"/>
                        </a:spcAft>
                      </a:pPr>
                      <a:r>
                        <a:rPr lang="en-US" sz="900" dirty="0">
                          <a:effectLst/>
                        </a:rPr>
                        <a:t> </a:t>
                      </a:r>
                      <a:endParaRPr lang="tr-TR" sz="900" dirty="0">
                        <a:effectLst/>
                      </a:endParaRPr>
                    </a:p>
                    <a:p>
                      <a:pPr>
                        <a:spcAft>
                          <a:spcPts val="0"/>
                        </a:spcAft>
                      </a:pPr>
                      <a:r>
                        <a:rPr lang="en-US" sz="900" dirty="0">
                          <a:effectLst/>
                        </a:rPr>
                        <a:t> </a:t>
                      </a:r>
                      <a:endParaRPr lang="tr-TR" sz="900" dirty="0">
                        <a:effectLst/>
                      </a:endParaRPr>
                    </a:p>
                    <a:p>
                      <a:pPr>
                        <a:spcAft>
                          <a:spcPts val="0"/>
                        </a:spcAft>
                      </a:pPr>
                      <a:r>
                        <a:rPr lang="en-US" sz="900" dirty="0">
                          <a:effectLst/>
                        </a:rPr>
                        <a:t> </a:t>
                      </a:r>
                      <a:endParaRPr lang="tr-TR" sz="900" dirty="0">
                        <a:effectLst/>
                      </a:endParaRPr>
                    </a:p>
                    <a:p>
                      <a:pPr>
                        <a:spcAft>
                          <a:spcPts val="0"/>
                        </a:spcAft>
                      </a:pPr>
                      <a:r>
                        <a:rPr lang="en-US" sz="900" dirty="0">
                          <a:effectLst/>
                        </a:rPr>
                        <a:t> </a:t>
                      </a:r>
                      <a:endParaRPr lang="tr-TR" sz="900" dirty="0">
                        <a:effectLst/>
                      </a:endParaRPr>
                    </a:p>
                    <a:p>
                      <a:pPr>
                        <a:spcAft>
                          <a:spcPts val="0"/>
                        </a:spcAft>
                      </a:pPr>
                      <a:r>
                        <a:rPr lang="en-US" sz="900" dirty="0">
                          <a:effectLst/>
                        </a:rPr>
                        <a:t> </a:t>
                      </a:r>
                      <a:endParaRPr lang="tr-TR" sz="900" dirty="0">
                        <a:effectLst/>
                      </a:endParaRPr>
                    </a:p>
                    <a:p>
                      <a:pPr>
                        <a:spcAft>
                          <a:spcPts val="0"/>
                        </a:spcAft>
                      </a:pPr>
                      <a:r>
                        <a:rPr lang="en-US" sz="900" dirty="0">
                          <a:effectLst/>
                        </a:rPr>
                        <a:t> </a:t>
                      </a:r>
                      <a:endParaRPr lang="tr-TR" sz="900" dirty="0">
                        <a:effectLst/>
                      </a:endParaRPr>
                    </a:p>
                    <a:p>
                      <a:pPr>
                        <a:spcBef>
                          <a:spcPts val="5"/>
                        </a:spcBef>
                        <a:spcAft>
                          <a:spcPts val="0"/>
                        </a:spcAft>
                      </a:pPr>
                      <a:r>
                        <a:rPr lang="en-US" sz="900" dirty="0">
                          <a:effectLst/>
                        </a:rPr>
                        <a:t> </a:t>
                      </a:r>
                      <a:endParaRPr lang="tr-TR" sz="900" dirty="0">
                        <a:effectLst/>
                      </a:endParaRPr>
                    </a:p>
                    <a:p>
                      <a:pPr marL="66675" marR="9525" algn="ctr">
                        <a:spcAft>
                          <a:spcPts val="0"/>
                        </a:spcAft>
                      </a:pPr>
                      <a:r>
                        <a:rPr lang="en-US" sz="900" dirty="0">
                          <a:effectLst/>
                        </a:rPr>
                        <a:t>I.</a:t>
                      </a:r>
                      <a:endParaRPr lang="tr-TR" sz="900" dirty="0">
                        <a:effectLst/>
                        <a:latin typeface="Arial"/>
                        <a:ea typeface="Arial"/>
                      </a:endParaRPr>
                    </a:p>
                  </a:txBody>
                  <a:tcPr marL="0" marR="0" marT="0" marB="0"/>
                </a:tc>
                <a:tc>
                  <a:txBody>
                    <a:bodyPr/>
                    <a:lstStyle/>
                    <a:p>
                      <a:pPr marL="44450" marR="117475">
                        <a:lnSpc>
                          <a:spcPct val="103000"/>
                        </a:lnSpc>
                        <a:spcBef>
                          <a:spcPts val="140"/>
                        </a:spcBef>
                        <a:spcAft>
                          <a:spcPts val="0"/>
                        </a:spcAft>
                      </a:pPr>
                      <a:r>
                        <a:rPr lang="en-US" sz="900" dirty="0">
                          <a:effectLst/>
                        </a:rPr>
                        <a:t>7. </a:t>
                      </a:r>
                      <a:r>
                        <a:rPr lang="en-US" sz="900" dirty="0" err="1">
                          <a:effectLst/>
                        </a:rPr>
                        <a:t>Ordu</a:t>
                      </a:r>
                      <a:r>
                        <a:rPr lang="en-US" sz="900" dirty="0">
                          <a:effectLst/>
                        </a:rPr>
                        <a:t> </a:t>
                      </a:r>
                      <a:r>
                        <a:rPr lang="en-US" sz="900" dirty="0" err="1">
                          <a:effectLst/>
                        </a:rPr>
                        <a:t>Komutanlığı</a:t>
                      </a:r>
                      <a:r>
                        <a:rPr lang="en-US" sz="900" dirty="0">
                          <a:effectLst/>
                        </a:rPr>
                        <a:t> </a:t>
                      </a:r>
                      <a:r>
                        <a:rPr lang="en-US" sz="900" dirty="0" err="1">
                          <a:effectLst/>
                        </a:rPr>
                        <a:t>görevine</a:t>
                      </a:r>
                      <a:r>
                        <a:rPr lang="en-US" sz="900" dirty="0">
                          <a:effectLst/>
                        </a:rPr>
                        <a:t> </a:t>
                      </a:r>
                      <a:r>
                        <a:rPr lang="en-US" sz="900" dirty="0" err="1">
                          <a:effectLst/>
                        </a:rPr>
                        <a:t>yeniden</a:t>
                      </a:r>
                      <a:r>
                        <a:rPr lang="en-US" sz="900" dirty="0">
                          <a:effectLst/>
                        </a:rPr>
                        <a:t> </a:t>
                      </a:r>
                      <a:r>
                        <a:rPr lang="en-US" sz="900" dirty="0" err="1">
                          <a:effectLst/>
                        </a:rPr>
                        <a:t>dönen</a:t>
                      </a:r>
                      <a:r>
                        <a:rPr lang="en-US" sz="900" dirty="0">
                          <a:effectLst/>
                        </a:rPr>
                        <a:t> Mustafa Kemal, </a:t>
                      </a:r>
                      <a:r>
                        <a:rPr lang="en-US" sz="900" dirty="0" err="1">
                          <a:effectLst/>
                        </a:rPr>
                        <a:t>eskiye</a:t>
                      </a:r>
                      <a:r>
                        <a:rPr lang="en-US" sz="900" dirty="0">
                          <a:effectLst/>
                        </a:rPr>
                        <a:t> gore </a:t>
                      </a:r>
                      <a:r>
                        <a:rPr lang="en-US" sz="900" dirty="0" err="1">
                          <a:effectLst/>
                        </a:rPr>
                        <a:t>daha</a:t>
                      </a:r>
                      <a:r>
                        <a:rPr lang="en-US" sz="900" dirty="0">
                          <a:effectLst/>
                        </a:rPr>
                        <a:t> </a:t>
                      </a:r>
                      <a:r>
                        <a:rPr lang="en-US" sz="900" dirty="0" err="1">
                          <a:effectLst/>
                        </a:rPr>
                        <a:t>kötü</a:t>
                      </a:r>
                      <a:r>
                        <a:rPr lang="en-US" sz="900" dirty="0">
                          <a:effectLst/>
                        </a:rPr>
                        <a:t> </a:t>
                      </a:r>
                      <a:r>
                        <a:rPr lang="en-US" sz="900" dirty="0" err="1">
                          <a:effectLst/>
                        </a:rPr>
                        <a:t>durumla</a:t>
                      </a:r>
                      <a:r>
                        <a:rPr lang="en-US" sz="900" dirty="0">
                          <a:effectLst/>
                        </a:rPr>
                        <a:t> </a:t>
                      </a:r>
                      <a:r>
                        <a:rPr lang="en-US" sz="900" dirty="0" err="1">
                          <a:effectLst/>
                        </a:rPr>
                        <a:t>karşılaştı</a:t>
                      </a:r>
                      <a:r>
                        <a:rPr lang="en-US" sz="900" dirty="0">
                          <a:effectLst/>
                        </a:rPr>
                        <a:t>. </a:t>
                      </a:r>
                      <a:r>
                        <a:rPr lang="en-US" sz="900" dirty="0" err="1">
                          <a:effectLst/>
                        </a:rPr>
                        <a:t>Üstün</a:t>
                      </a:r>
                      <a:r>
                        <a:rPr lang="en-US" sz="900" dirty="0">
                          <a:effectLst/>
                        </a:rPr>
                        <a:t> </a:t>
                      </a:r>
                      <a:r>
                        <a:rPr lang="en-US" sz="900" dirty="0" err="1">
                          <a:effectLst/>
                        </a:rPr>
                        <a:t>İtilaf</a:t>
                      </a:r>
                      <a:r>
                        <a:rPr lang="en-US" sz="900" dirty="0">
                          <a:effectLst/>
                        </a:rPr>
                        <a:t> </a:t>
                      </a:r>
                      <a:r>
                        <a:rPr lang="en-US" sz="900" dirty="0" err="1">
                          <a:effectLst/>
                        </a:rPr>
                        <a:t>kuvvetlerinin</a:t>
                      </a:r>
                      <a:r>
                        <a:rPr lang="en-US" sz="900" dirty="0">
                          <a:effectLst/>
                        </a:rPr>
                        <a:t> </a:t>
                      </a:r>
                      <a:r>
                        <a:rPr lang="en-US" sz="900" dirty="0" err="1">
                          <a:effectLst/>
                        </a:rPr>
                        <a:t>Kudüs’ü</a:t>
                      </a:r>
                      <a:r>
                        <a:rPr lang="en-US" sz="900" dirty="0">
                          <a:effectLst/>
                        </a:rPr>
                        <a:t> </a:t>
                      </a:r>
                      <a:r>
                        <a:rPr lang="en-US" sz="900" dirty="0" err="1">
                          <a:effectLst/>
                        </a:rPr>
                        <a:t>alarak</a:t>
                      </a:r>
                      <a:r>
                        <a:rPr lang="en-US" sz="900" dirty="0">
                          <a:effectLst/>
                        </a:rPr>
                        <a:t> </a:t>
                      </a:r>
                      <a:r>
                        <a:rPr lang="en-US" sz="900" dirty="0" err="1">
                          <a:effectLst/>
                        </a:rPr>
                        <a:t>Suriye’ye</a:t>
                      </a:r>
                      <a:r>
                        <a:rPr lang="en-US" sz="900" dirty="0">
                          <a:effectLst/>
                        </a:rPr>
                        <a:t> </a:t>
                      </a:r>
                      <a:r>
                        <a:rPr lang="en-US" sz="900" dirty="0" err="1">
                          <a:effectLst/>
                        </a:rPr>
                        <a:t>doğru</a:t>
                      </a:r>
                      <a:r>
                        <a:rPr lang="en-US" sz="900" dirty="0">
                          <a:effectLst/>
                        </a:rPr>
                        <a:t> </a:t>
                      </a:r>
                      <a:r>
                        <a:rPr lang="en-US" sz="900" dirty="0" err="1">
                          <a:effectLst/>
                        </a:rPr>
                        <a:t>saldırıya</a:t>
                      </a:r>
                      <a:r>
                        <a:rPr lang="en-US" sz="900" dirty="0">
                          <a:effectLst/>
                        </a:rPr>
                        <a:t> </a:t>
                      </a:r>
                      <a:r>
                        <a:rPr lang="en-US" sz="900" dirty="0" err="1">
                          <a:effectLst/>
                        </a:rPr>
                        <a:t>geçmesi</a:t>
                      </a:r>
                      <a:r>
                        <a:rPr lang="en-US" sz="900" dirty="0">
                          <a:effectLst/>
                        </a:rPr>
                        <a:t> </a:t>
                      </a:r>
                      <a:r>
                        <a:rPr lang="en-US" sz="900" dirty="0" err="1">
                          <a:effectLst/>
                        </a:rPr>
                        <a:t>karşısında</a:t>
                      </a:r>
                      <a:r>
                        <a:rPr lang="en-US" sz="900" dirty="0">
                          <a:effectLst/>
                        </a:rPr>
                        <a:t> Mustafa Kemal </a:t>
                      </a:r>
                      <a:r>
                        <a:rPr lang="en-US" sz="900" dirty="0" err="1">
                          <a:effectLst/>
                        </a:rPr>
                        <a:t>birliklerini</a:t>
                      </a:r>
                      <a:r>
                        <a:rPr lang="en-US" sz="900" dirty="0">
                          <a:effectLst/>
                        </a:rPr>
                        <a:t> </a:t>
                      </a:r>
                      <a:r>
                        <a:rPr lang="en-US" sz="900" dirty="0" err="1">
                          <a:effectLst/>
                        </a:rPr>
                        <a:t>Halep’e</a:t>
                      </a:r>
                      <a:r>
                        <a:rPr lang="en-US" sz="900" dirty="0">
                          <a:effectLst/>
                        </a:rPr>
                        <a:t> </a:t>
                      </a:r>
                      <a:r>
                        <a:rPr lang="en-US" sz="900" dirty="0" err="1">
                          <a:effectLst/>
                        </a:rPr>
                        <a:t>kadar</a:t>
                      </a:r>
                      <a:r>
                        <a:rPr lang="en-US" sz="900" dirty="0">
                          <a:effectLst/>
                        </a:rPr>
                        <a:t> </a:t>
                      </a:r>
                      <a:r>
                        <a:rPr lang="en-US" sz="900" dirty="0" err="1">
                          <a:effectLst/>
                        </a:rPr>
                        <a:t>geri</a:t>
                      </a:r>
                      <a:r>
                        <a:rPr lang="en-US" sz="900" dirty="0">
                          <a:effectLst/>
                        </a:rPr>
                        <a:t> </a:t>
                      </a:r>
                      <a:r>
                        <a:rPr lang="en-US" sz="900" dirty="0" err="1">
                          <a:effectLst/>
                        </a:rPr>
                        <a:t>çekti</a:t>
                      </a:r>
                      <a:r>
                        <a:rPr lang="en-US" sz="900" dirty="0">
                          <a:effectLst/>
                        </a:rPr>
                        <a:t>. </a:t>
                      </a:r>
                      <a:r>
                        <a:rPr lang="en-US" sz="900" dirty="0" err="1">
                          <a:effectLst/>
                        </a:rPr>
                        <a:t>Burada</a:t>
                      </a:r>
                      <a:r>
                        <a:rPr lang="en-US" sz="900" dirty="0">
                          <a:effectLst/>
                        </a:rPr>
                        <a:t> </a:t>
                      </a:r>
                      <a:r>
                        <a:rPr lang="en-US" sz="900" dirty="0" err="1">
                          <a:effectLst/>
                        </a:rPr>
                        <a:t>kuvvetlerini</a:t>
                      </a:r>
                      <a:r>
                        <a:rPr lang="en-US" sz="900" dirty="0">
                          <a:effectLst/>
                        </a:rPr>
                        <a:t> </a:t>
                      </a:r>
                      <a:r>
                        <a:rPr lang="en-US" sz="900" dirty="0" err="1">
                          <a:effectLst/>
                        </a:rPr>
                        <a:t>yeniden</a:t>
                      </a:r>
                      <a:r>
                        <a:rPr lang="en-US" sz="900" dirty="0">
                          <a:effectLst/>
                        </a:rPr>
                        <a:t> </a:t>
                      </a:r>
                      <a:r>
                        <a:rPr lang="en-US" sz="900" dirty="0" err="1">
                          <a:effectLst/>
                        </a:rPr>
                        <a:t>düzenleyerek</a:t>
                      </a:r>
                      <a:r>
                        <a:rPr lang="en-US" sz="900" dirty="0">
                          <a:effectLst/>
                        </a:rPr>
                        <a:t> </a:t>
                      </a:r>
                      <a:r>
                        <a:rPr lang="en-US" sz="900" dirty="0" err="1">
                          <a:effectLst/>
                        </a:rPr>
                        <a:t>Halep’in</a:t>
                      </a:r>
                      <a:r>
                        <a:rPr lang="en-US" sz="900" dirty="0">
                          <a:effectLst/>
                        </a:rPr>
                        <a:t> </a:t>
                      </a:r>
                      <a:r>
                        <a:rPr lang="en-US" sz="900" dirty="0" err="1">
                          <a:effectLst/>
                        </a:rPr>
                        <a:t>kuzeyinde</a:t>
                      </a:r>
                      <a:r>
                        <a:rPr lang="en-US" sz="900" dirty="0">
                          <a:effectLst/>
                        </a:rPr>
                        <a:t> </a:t>
                      </a:r>
                      <a:r>
                        <a:rPr lang="en-US" sz="900" dirty="0" err="1">
                          <a:effectLst/>
                        </a:rPr>
                        <a:t>düşmanı</a:t>
                      </a:r>
                      <a:r>
                        <a:rPr lang="en-US" sz="900" dirty="0">
                          <a:effectLst/>
                        </a:rPr>
                        <a:t> </a:t>
                      </a:r>
                      <a:r>
                        <a:rPr lang="en-US" sz="900" dirty="0" err="1">
                          <a:effectLst/>
                        </a:rPr>
                        <a:t>yenilgiye</a:t>
                      </a:r>
                      <a:r>
                        <a:rPr lang="en-US" sz="900" dirty="0">
                          <a:effectLst/>
                        </a:rPr>
                        <a:t> </a:t>
                      </a:r>
                      <a:r>
                        <a:rPr lang="en-US" sz="900" dirty="0" err="1">
                          <a:effectLst/>
                        </a:rPr>
                        <a:t>uğrattı</a:t>
                      </a:r>
                      <a:r>
                        <a:rPr lang="en-US" sz="900" dirty="0">
                          <a:effectLst/>
                        </a:rPr>
                        <a:t>.</a:t>
                      </a:r>
                      <a:endParaRPr lang="tr-TR" sz="900" dirty="0">
                        <a:effectLst/>
                        <a:latin typeface="Arial"/>
                        <a:ea typeface="Arial"/>
                      </a:endParaRPr>
                    </a:p>
                  </a:txBody>
                  <a:tcPr marL="0" marR="0" marT="0" marB="0"/>
                </a:tc>
                <a:tc>
                  <a:txBody>
                    <a:bodyPr/>
                    <a:lstStyle/>
                    <a:p>
                      <a:pPr>
                        <a:spcAft>
                          <a:spcPts val="0"/>
                        </a:spcAft>
                      </a:pPr>
                      <a:r>
                        <a:rPr lang="en-US" sz="900" dirty="0">
                          <a:effectLst/>
                        </a:rPr>
                        <a:t> </a:t>
                      </a:r>
                      <a:endParaRPr lang="tr-TR" sz="900" dirty="0">
                        <a:effectLst/>
                      </a:endParaRPr>
                    </a:p>
                    <a:p>
                      <a:pPr>
                        <a:spcAft>
                          <a:spcPts val="0"/>
                        </a:spcAft>
                      </a:pPr>
                      <a:r>
                        <a:rPr lang="en-US" sz="900" dirty="0">
                          <a:effectLst/>
                        </a:rPr>
                        <a:t> </a:t>
                      </a:r>
                      <a:endParaRPr lang="tr-TR" sz="900" dirty="0">
                        <a:effectLst/>
                      </a:endParaRPr>
                    </a:p>
                    <a:p>
                      <a:pPr>
                        <a:spcAft>
                          <a:spcPts val="0"/>
                        </a:spcAft>
                      </a:pPr>
                      <a:r>
                        <a:rPr lang="en-US" sz="900" dirty="0">
                          <a:effectLst/>
                        </a:rPr>
                        <a:t> </a:t>
                      </a:r>
                      <a:endParaRPr lang="tr-TR" sz="900" dirty="0">
                        <a:effectLst/>
                      </a:endParaRPr>
                    </a:p>
                    <a:p>
                      <a:pPr>
                        <a:spcAft>
                          <a:spcPts val="0"/>
                        </a:spcAft>
                      </a:pPr>
                      <a:r>
                        <a:rPr lang="en-US" sz="900" dirty="0">
                          <a:effectLst/>
                        </a:rPr>
                        <a:t> </a:t>
                      </a:r>
                      <a:endParaRPr lang="tr-TR" sz="900" dirty="0">
                        <a:effectLst/>
                      </a:endParaRPr>
                    </a:p>
                    <a:p>
                      <a:pPr>
                        <a:spcAft>
                          <a:spcPts val="0"/>
                        </a:spcAft>
                      </a:pPr>
                      <a:r>
                        <a:rPr lang="en-US" sz="900" dirty="0">
                          <a:effectLst/>
                        </a:rPr>
                        <a:t> </a:t>
                      </a:r>
                      <a:endParaRPr lang="tr-TR" sz="900" dirty="0">
                        <a:effectLst/>
                      </a:endParaRPr>
                    </a:p>
                    <a:p>
                      <a:pPr>
                        <a:spcBef>
                          <a:spcPts val="35"/>
                        </a:spcBef>
                        <a:spcAft>
                          <a:spcPts val="0"/>
                        </a:spcAft>
                      </a:pPr>
                      <a:r>
                        <a:rPr lang="en-US" sz="900" dirty="0">
                          <a:effectLst/>
                        </a:rPr>
                        <a:t> </a:t>
                      </a:r>
                      <a:endParaRPr lang="tr-TR" sz="900" dirty="0">
                        <a:effectLst/>
                      </a:endParaRPr>
                    </a:p>
                    <a:p>
                      <a:pPr marL="64770" marR="52705" indent="130175">
                        <a:lnSpc>
                          <a:spcPct val="103000"/>
                        </a:lnSpc>
                        <a:spcAft>
                          <a:spcPts val="0"/>
                        </a:spcAft>
                      </a:pPr>
                      <a:r>
                        <a:rPr lang="en-US" sz="900" dirty="0" err="1">
                          <a:effectLst/>
                        </a:rPr>
                        <a:t>Askerî</a:t>
                      </a:r>
                      <a:r>
                        <a:rPr lang="en-US" sz="900" dirty="0">
                          <a:effectLst/>
                        </a:rPr>
                        <a:t> </a:t>
                      </a:r>
                      <a:r>
                        <a:rPr lang="en-US" sz="900" dirty="0" err="1">
                          <a:effectLst/>
                        </a:rPr>
                        <a:t>yeteneklilik</a:t>
                      </a:r>
                      <a:endParaRPr lang="tr-TR" sz="900" dirty="0">
                        <a:effectLst/>
                        <a:latin typeface="Arial"/>
                        <a:ea typeface="Arial"/>
                      </a:endParaRPr>
                    </a:p>
                  </a:txBody>
                  <a:tcPr marL="0" marR="0" marT="0" marB="0"/>
                </a:tc>
              </a:tr>
              <a:tr h="469291">
                <a:tc>
                  <a:txBody>
                    <a:bodyPr/>
                    <a:lstStyle/>
                    <a:p>
                      <a:pPr>
                        <a:spcBef>
                          <a:spcPts val="15"/>
                        </a:spcBef>
                        <a:spcAft>
                          <a:spcPts val="0"/>
                        </a:spcAft>
                      </a:pPr>
                      <a:r>
                        <a:rPr lang="en-US" sz="900">
                          <a:effectLst/>
                        </a:rPr>
                        <a:t> </a:t>
                      </a:r>
                      <a:endParaRPr lang="tr-TR" sz="900">
                        <a:effectLst/>
                      </a:endParaRPr>
                    </a:p>
                    <a:p>
                      <a:pPr marL="63500" marR="41910" algn="ctr">
                        <a:spcAft>
                          <a:spcPts val="0"/>
                        </a:spcAft>
                      </a:pPr>
                      <a:r>
                        <a:rPr lang="en-US" sz="900">
                          <a:effectLst/>
                        </a:rPr>
                        <a:t>II.</a:t>
                      </a:r>
                      <a:endParaRPr lang="tr-TR" sz="900">
                        <a:effectLst/>
                        <a:latin typeface="Arial"/>
                        <a:ea typeface="Arial"/>
                      </a:endParaRPr>
                    </a:p>
                  </a:txBody>
                  <a:tcPr marL="0" marR="0" marT="0" marB="0"/>
                </a:tc>
                <a:tc>
                  <a:txBody>
                    <a:bodyPr/>
                    <a:lstStyle/>
                    <a:p>
                      <a:pPr marL="43815" marR="177165">
                        <a:lnSpc>
                          <a:spcPct val="103000"/>
                        </a:lnSpc>
                        <a:spcBef>
                          <a:spcPts val="140"/>
                        </a:spcBef>
                        <a:spcAft>
                          <a:spcPts val="0"/>
                        </a:spcAft>
                      </a:pPr>
                      <a:r>
                        <a:rPr lang="en-US" sz="900" dirty="0" err="1">
                          <a:effectLst/>
                        </a:rPr>
                        <a:t>Trablusgarp’ta</a:t>
                      </a:r>
                      <a:r>
                        <a:rPr lang="en-US" sz="900" dirty="0">
                          <a:effectLst/>
                        </a:rPr>
                        <a:t> </a:t>
                      </a:r>
                      <a:r>
                        <a:rPr lang="en-US" sz="900" dirty="0" err="1">
                          <a:effectLst/>
                        </a:rPr>
                        <a:t>yerli</a:t>
                      </a:r>
                      <a:r>
                        <a:rPr lang="en-US" sz="900" dirty="0">
                          <a:effectLst/>
                        </a:rPr>
                        <a:t> </a:t>
                      </a:r>
                      <a:r>
                        <a:rPr lang="en-US" sz="900" dirty="0" err="1">
                          <a:effectLst/>
                        </a:rPr>
                        <a:t>halkı</a:t>
                      </a:r>
                      <a:r>
                        <a:rPr lang="en-US" sz="900" dirty="0">
                          <a:effectLst/>
                        </a:rPr>
                        <a:t> </a:t>
                      </a:r>
                      <a:r>
                        <a:rPr lang="en-US" sz="900" dirty="0" err="1">
                          <a:effectLst/>
                        </a:rPr>
                        <a:t>örgütleyerek</a:t>
                      </a:r>
                      <a:r>
                        <a:rPr lang="en-US" sz="900" dirty="0">
                          <a:effectLst/>
                        </a:rPr>
                        <a:t> </a:t>
                      </a:r>
                      <a:r>
                        <a:rPr lang="en-US" sz="900" dirty="0" err="1">
                          <a:effectLst/>
                        </a:rPr>
                        <a:t>İtalyanlara</a:t>
                      </a:r>
                      <a:r>
                        <a:rPr lang="en-US" sz="900" dirty="0">
                          <a:effectLst/>
                        </a:rPr>
                        <a:t> </a:t>
                      </a:r>
                      <a:r>
                        <a:rPr lang="en-US" sz="900" dirty="0" err="1">
                          <a:effectLst/>
                        </a:rPr>
                        <a:t>karşı</a:t>
                      </a:r>
                      <a:r>
                        <a:rPr lang="en-US" sz="900" dirty="0">
                          <a:effectLst/>
                        </a:rPr>
                        <a:t> </a:t>
                      </a:r>
                      <a:r>
                        <a:rPr lang="en-US" sz="900" dirty="0" err="1">
                          <a:effectLst/>
                        </a:rPr>
                        <a:t>mücadele</a:t>
                      </a:r>
                      <a:r>
                        <a:rPr lang="en-US" sz="900" dirty="0">
                          <a:effectLst/>
                        </a:rPr>
                        <a:t> </a:t>
                      </a:r>
                      <a:r>
                        <a:rPr lang="en-US" sz="900" dirty="0" err="1">
                          <a:effectLst/>
                        </a:rPr>
                        <a:t>etti</a:t>
                      </a:r>
                      <a:r>
                        <a:rPr lang="en-US" sz="900" dirty="0">
                          <a:effectLst/>
                        </a:rPr>
                        <a:t>.</a:t>
                      </a:r>
                      <a:endParaRPr lang="tr-TR" sz="900" dirty="0">
                        <a:effectLst/>
                        <a:latin typeface="Arial"/>
                        <a:ea typeface="Arial"/>
                      </a:endParaRPr>
                    </a:p>
                  </a:txBody>
                  <a:tcPr marL="0" marR="0" marT="0" marB="0"/>
                </a:tc>
                <a:tc>
                  <a:txBody>
                    <a:bodyPr/>
                    <a:lstStyle/>
                    <a:p>
                      <a:pPr>
                        <a:spcBef>
                          <a:spcPts val="15"/>
                        </a:spcBef>
                        <a:spcAft>
                          <a:spcPts val="0"/>
                        </a:spcAft>
                      </a:pPr>
                      <a:r>
                        <a:rPr lang="en-US" sz="900" dirty="0">
                          <a:effectLst/>
                        </a:rPr>
                        <a:t> </a:t>
                      </a:r>
                      <a:endParaRPr lang="tr-TR" sz="900" dirty="0">
                        <a:effectLst/>
                      </a:endParaRPr>
                    </a:p>
                    <a:p>
                      <a:pPr marL="31115" marR="31115" algn="ctr">
                        <a:spcAft>
                          <a:spcPts val="0"/>
                        </a:spcAft>
                      </a:pPr>
                      <a:r>
                        <a:rPr lang="en-US" sz="900" dirty="0" err="1">
                          <a:effectLst/>
                        </a:rPr>
                        <a:t>Teşkilatçılık</a:t>
                      </a:r>
                      <a:endParaRPr lang="tr-TR" sz="900" dirty="0">
                        <a:effectLst/>
                        <a:latin typeface="Arial"/>
                        <a:ea typeface="Arial"/>
                      </a:endParaRPr>
                    </a:p>
                  </a:txBody>
                  <a:tcPr marL="0" marR="0" marT="0" marB="0"/>
                </a:tc>
              </a:tr>
              <a:tr h="580768">
                <a:tc>
                  <a:txBody>
                    <a:bodyPr/>
                    <a:lstStyle/>
                    <a:p>
                      <a:pPr>
                        <a:spcAft>
                          <a:spcPts val="0"/>
                        </a:spcAft>
                      </a:pPr>
                      <a:r>
                        <a:rPr lang="en-US" sz="900">
                          <a:effectLst/>
                        </a:rPr>
                        <a:t> </a:t>
                      </a:r>
                      <a:endParaRPr lang="tr-TR" sz="900">
                        <a:effectLst/>
                      </a:endParaRPr>
                    </a:p>
                    <a:p>
                      <a:pPr>
                        <a:spcBef>
                          <a:spcPts val="10"/>
                        </a:spcBef>
                        <a:spcAft>
                          <a:spcPts val="0"/>
                        </a:spcAft>
                      </a:pPr>
                      <a:r>
                        <a:rPr lang="en-US" sz="900">
                          <a:effectLst/>
                        </a:rPr>
                        <a:t> </a:t>
                      </a:r>
                      <a:endParaRPr lang="tr-TR" sz="900">
                        <a:effectLst/>
                      </a:endParaRPr>
                    </a:p>
                    <a:p>
                      <a:pPr marL="20955" marR="33020" algn="ctr">
                        <a:spcAft>
                          <a:spcPts val="0"/>
                        </a:spcAft>
                      </a:pPr>
                      <a:r>
                        <a:rPr lang="en-US" sz="900">
                          <a:effectLst/>
                        </a:rPr>
                        <a:t>III.</a:t>
                      </a:r>
                      <a:endParaRPr lang="tr-TR" sz="900">
                        <a:effectLst/>
                        <a:latin typeface="Arial"/>
                        <a:ea typeface="Arial"/>
                      </a:endParaRPr>
                    </a:p>
                  </a:txBody>
                  <a:tcPr marL="0" marR="0" marT="0" marB="0"/>
                </a:tc>
                <a:tc>
                  <a:txBody>
                    <a:bodyPr/>
                    <a:lstStyle/>
                    <a:p>
                      <a:pPr marL="43815">
                        <a:lnSpc>
                          <a:spcPct val="103000"/>
                        </a:lnSpc>
                        <a:spcBef>
                          <a:spcPts val="140"/>
                        </a:spcBef>
                        <a:spcAft>
                          <a:spcPts val="0"/>
                        </a:spcAft>
                      </a:pPr>
                      <a:r>
                        <a:rPr lang="en-US" sz="900" dirty="0" err="1">
                          <a:effectLst/>
                        </a:rPr>
                        <a:t>Çanakkale</a:t>
                      </a:r>
                      <a:r>
                        <a:rPr lang="en-US" sz="900" dirty="0">
                          <a:effectLst/>
                        </a:rPr>
                        <a:t> </a:t>
                      </a:r>
                      <a:r>
                        <a:rPr lang="en-US" sz="900" dirty="0" err="1">
                          <a:effectLst/>
                        </a:rPr>
                        <a:t>Cephesi’nde</a:t>
                      </a:r>
                      <a:r>
                        <a:rPr lang="en-US" sz="900" dirty="0">
                          <a:effectLst/>
                        </a:rPr>
                        <a:t> </a:t>
                      </a:r>
                      <a:r>
                        <a:rPr lang="en-US" sz="900" dirty="0" err="1">
                          <a:effectLst/>
                        </a:rPr>
                        <a:t>düşmanın</a:t>
                      </a:r>
                      <a:r>
                        <a:rPr lang="en-US" sz="900" dirty="0">
                          <a:effectLst/>
                        </a:rPr>
                        <a:t> </a:t>
                      </a:r>
                      <a:r>
                        <a:rPr lang="en-US" sz="900" dirty="0" err="1">
                          <a:effectLst/>
                        </a:rPr>
                        <a:t>çıkarma</a:t>
                      </a:r>
                      <a:r>
                        <a:rPr lang="en-US" sz="900" dirty="0">
                          <a:effectLst/>
                        </a:rPr>
                        <a:t> </a:t>
                      </a:r>
                      <a:r>
                        <a:rPr lang="en-US" sz="900" dirty="0" err="1">
                          <a:effectLst/>
                        </a:rPr>
                        <a:t>yapacağı</a:t>
                      </a:r>
                      <a:r>
                        <a:rPr lang="en-US" sz="900" dirty="0">
                          <a:effectLst/>
                        </a:rPr>
                        <a:t> </a:t>
                      </a:r>
                      <a:r>
                        <a:rPr lang="en-US" sz="900" dirty="0" err="1">
                          <a:effectLst/>
                        </a:rPr>
                        <a:t>yeri</a:t>
                      </a:r>
                      <a:r>
                        <a:rPr lang="en-US" sz="900" dirty="0">
                          <a:effectLst/>
                        </a:rPr>
                        <a:t> </a:t>
                      </a:r>
                      <a:r>
                        <a:rPr lang="en-US" sz="900" dirty="0" err="1">
                          <a:effectLst/>
                        </a:rPr>
                        <a:t>tahmin</a:t>
                      </a:r>
                      <a:r>
                        <a:rPr lang="en-US" sz="900" dirty="0">
                          <a:effectLst/>
                        </a:rPr>
                        <a:t> </a:t>
                      </a:r>
                      <a:r>
                        <a:rPr lang="en-US" sz="900" dirty="0" err="1">
                          <a:effectLst/>
                        </a:rPr>
                        <a:t>edip</a:t>
                      </a:r>
                      <a:r>
                        <a:rPr lang="en-US" sz="900" dirty="0">
                          <a:effectLst/>
                        </a:rPr>
                        <a:t> </a:t>
                      </a:r>
                      <a:r>
                        <a:rPr lang="en-US" sz="900" dirty="0" err="1">
                          <a:effectLst/>
                        </a:rPr>
                        <a:t>gerekli</a:t>
                      </a:r>
                      <a:r>
                        <a:rPr lang="en-US" sz="900" dirty="0">
                          <a:effectLst/>
                        </a:rPr>
                        <a:t> </a:t>
                      </a:r>
                      <a:r>
                        <a:rPr lang="en-US" sz="900" dirty="0" err="1">
                          <a:effectLst/>
                        </a:rPr>
                        <a:t>hazırlıkları</a:t>
                      </a:r>
                      <a:r>
                        <a:rPr lang="en-US" sz="900" dirty="0">
                          <a:effectLst/>
                        </a:rPr>
                        <a:t> </a:t>
                      </a:r>
                      <a:r>
                        <a:rPr lang="en-US" sz="900" dirty="0" err="1">
                          <a:effectLst/>
                        </a:rPr>
                        <a:t>yaparak</a:t>
                      </a:r>
                      <a:r>
                        <a:rPr lang="en-US" sz="900" dirty="0">
                          <a:effectLst/>
                        </a:rPr>
                        <a:t> </a:t>
                      </a:r>
                      <a:r>
                        <a:rPr lang="en-US" sz="900" dirty="0" err="1">
                          <a:effectLst/>
                        </a:rPr>
                        <a:t>başarı</a:t>
                      </a:r>
                      <a:r>
                        <a:rPr lang="en-US" sz="900" dirty="0">
                          <a:effectLst/>
                        </a:rPr>
                        <a:t> </a:t>
                      </a:r>
                      <a:r>
                        <a:rPr lang="en-US" sz="900" dirty="0" err="1">
                          <a:effectLst/>
                        </a:rPr>
                        <a:t>elde</a:t>
                      </a:r>
                      <a:r>
                        <a:rPr lang="en-US" sz="900" dirty="0">
                          <a:effectLst/>
                        </a:rPr>
                        <a:t> </a:t>
                      </a:r>
                      <a:r>
                        <a:rPr lang="en-US" sz="900" dirty="0" err="1">
                          <a:effectLst/>
                        </a:rPr>
                        <a:t>etti</a:t>
                      </a:r>
                      <a:r>
                        <a:rPr lang="en-US" sz="900" dirty="0">
                          <a:effectLst/>
                        </a:rPr>
                        <a:t>.</a:t>
                      </a:r>
                      <a:endParaRPr lang="tr-TR" sz="900" dirty="0">
                        <a:effectLst/>
                        <a:latin typeface="Arial"/>
                        <a:ea typeface="Arial"/>
                      </a:endParaRPr>
                    </a:p>
                  </a:txBody>
                  <a:tcPr marL="0" marR="0" marT="0" marB="0"/>
                </a:tc>
                <a:tc>
                  <a:txBody>
                    <a:bodyPr/>
                    <a:lstStyle/>
                    <a:p>
                      <a:pPr>
                        <a:spcAft>
                          <a:spcPts val="0"/>
                        </a:spcAft>
                      </a:pPr>
                      <a:r>
                        <a:rPr lang="en-US" sz="900" dirty="0">
                          <a:effectLst/>
                        </a:rPr>
                        <a:t> </a:t>
                      </a:r>
                      <a:endParaRPr lang="tr-TR" sz="900" dirty="0">
                        <a:effectLst/>
                      </a:endParaRPr>
                    </a:p>
                    <a:p>
                      <a:pPr marL="85725" marR="73025" indent="9525">
                        <a:lnSpc>
                          <a:spcPct val="103000"/>
                        </a:lnSpc>
                        <a:spcBef>
                          <a:spcPts val="790"/>
                        </a:spcBef>
                        <a:spcAft>
                          <a:spcPts val="0"/>
                        </a:spcAft>
                      </a:pPr>
                      <a:r>
                        <a:rPr lang="en-US" sz="900" dirty="0" err="1">
                          <a:effectLst/>
                        </a:rPr>
                        <a:t>İlerigörüşlülük</a:t>
                      </a:r>
                      <a:endParaRPr lang="tr-TR" sz="900" dirty="0">
                        <a:effectLst/>
                        <a:latin typeface="Arial"/>
                        <a:ea typeface="Arial"/>
                      </a:endParaRPr>
                    </a:p>
                  </a:txBody>
                  <a:tcPr marL="0" marR="0" marT="0" marB="0"/>
                </a:tc>
              </a:tr>
              <a:tr h="614150">
                <a:tc>
                  <a:txBody>
                    <a:bodyPr/>
                    <a:lstStyle/>
                    <a:p>
                      <a:pPr>
                        <a:spcAft>
                          <a:spcPts val="0"/>
                        </a:spcAft>
                      </a:pPr>
                      <a:r>
                        <a:rPr lang="en-US" sz="900">
                          <a:effectLst/>
                        </a:rPr>
                        <a:t> </a:t>
                      </a:r>
                      <a:endParaRPr lang="tr-TR" sz="900">
                        <a:effectLst/>
                      </a:endParaRPr>
                    </a:p>
                    <a:p>
                      <a:pPr>
                        <a:spcBef>
                          <a:spcPts val="10"/>
                        </a:spcBef>
                        <a:spcAft>
                          <a:spcPts val="0"/>
                        </a:spcAft>
                      </a:pPr>
                      <a:r>
                        <a:rPr lang="en-US" sz="900">
                          <a:effectLst/>
                        </a:rPr>
                        <a:t> </a:t>
                      </a:r>
                      <a:endParaRPr lang="tr-TR" sz="900">
                        <a:effectLst/>
                      </a:endParaRPr>
                    </a:p>
                    <a:p>
                      <a:pPr marL="20955" marR="41910" algn="ctr">
                        <a:spcAft>
                          <a:spcPts val="0"/>
                        </a:spcAft>
                      </a:pPr>
                      <a:r>
                        <a:rPr lang="en-US" sz="900">
                          <a:effectLst/>
                        </a:rPr>
                        <a:t>IV.</a:t>
                      </a:r>
                      <a:endParaRPr lang="tr-TR" sz="900">
                        <a:effectLst/>
                        <a:latin typeface="Arial"/>
                        <a:ea typeface="Arial"/>
                      </a:endParaRPr>
                    </a:p>
                  </a:txBody>
                  <a:tcPr marL="0" marR="0" marT="0" marB="0"/>
                </a:tc>
                <a:tc>
                  <a:txBody>
                    <a:bodyPr/>
                    <a:lstStyle/>
                    <a:p>
                      <a:pPr marL="44450">
                        <a:lnSpc>
                          <a:spcPct val="103000"/>
                        </a:lnSpc>
                        <a:spcBef>
                          <a:spcPts val="140"/>
                        </a:spcBef>
                        <a:spcAft>
                          <a:spcPts val="0"/>
                        </a:spcAft>
                      </a:pPr>
                      <a:r>
                        <a:rPr lang="en-US" sz="900" dirty="0" err="1">
                          <a:effectLst/>
                        </a:rPr>
                        <a:t>Suriye</a:t>
                      </a:r>
                      <a:r>
                        <a:rPr lang="en-US" sz="900" dirty="0">
                          <a:effectLst/>
                        </a:rPr>
                        <a:t> </a:t>
                      </a:r>
                      <a:r>
                        <a:rPr lang="en-US" sz="900" dirty="0" err="1">
                          <a:effectLst/>
                        </a:rPr>
                        <a:t>Cephesi’nde</a:t>
                      </a:r>
                      <a:r>
                        <a:rPr lang="en-US" sz="900" dirty="0">
                          <a:effectLst/>
                        </a:rPr>
                        <a:t> </a:t>
                      </a:r>
                      <a:r>
                        <a:rPr lang="en-US" sz="900" dirty="0" err="1">
                          <a:effectLst/>
                        </a:rPr>
                        <a:t>Alman</a:t>
                      </a:r>
                      <a:r>
                        <a:rPr lang="en-US" sz="900" dirty="0">
                          <a:effectLst/>
                        </a:rPr>
                        <a:t> </a:t>
                      </a:r>
                      <a:r>
                        <a:rPr lang="en-US" sz="900" dirty="0" err="1">
                          <a:effectLst/>
                        </a:rPr>
                        <a:t>komutanla</a:t>
                      </a:r>
                      <a:r>
                        <a:rPr lang="en-US" sz="900" dirty="0">
                          <a:effectLst/>
                        </a:rPr>
                        <a:t> </a:t>
                      </a:r>
                      <a:r>
                        <a:rPr lang="en-US" sz="900" dirty="0" err="1">
                          <a:effectLst/>
                        </a:rPr>
                        <a:t>fikir</a:t>
                      </a:r>
                      <a:r>
                        <a:rPr lang="en-US" sz="900" dirty="0">
                          <a:effectLst/>
                        </a:rPr>
                        <a:t> </a:t>
                      </a:r>
                      <a:r>
                        <a:rPr lang="en-US" sz="900" dirty="0" err="1">
                          <a:effectLst/>
                        </a:rPr>
                        <a:t>ayrılığına</a:t>
                      </a:r>
                      <a:r>
                        <a:rPr lang="en-US" sz="900" dirty="0">
                          <a:effectLst/>
                        </a:rPr>
                        <a:t> </a:t>
                      </a:r>
                      <a:r>
                        <a:rPr lang="en-US" sz="900" dirty="0" err="1">
                          <a:effectLst/>
                        </a:rPr>
                        <a:t>düşmesi</a:t>
                      </a:r>
                      <a:r>
                        <a:rPr lang="en-US" sz="900" dirty="0">
                          <a:effectLst/>
                        </a:rPr>
                        <a:t> </a:t>
                      </a:r>
                      <a:r>
                        <a:rPr lang="en-US" sz="900" dirty="0" err="1">
                          <a:effectLst/>
                        </a:rPr>
                        <a:t>sonucunda</a:t>
                      </a:r>
                      <a:r>
                        <a:rPr lang="en-US" sz="900" dirty="0">
                          <a:effectLst/>
                        </a:rPr>
                        <a:t> </a:t>
                      </a:r>
                      <a:r>
                        <a:rPr lang="en-US" sz="900" dirty="0" err="1">
                          <a:effectLst/>
                        </a:rPr>
                        <a:t>komutanlığın</a:t>
                      </a:r>
                      <a:r>
                        <a:rPr lang="en-US" sz="900" dirty="0">
                          <a:effectLst/>
                        </a:rPr>
                        <a:t> </a:t>
                      </a:r>
                      <a:r>
                        <a:rPr lang="en-US" sz="900" dirty="0" err="1">
                          <a:effectLst/>
                        </a:rPr>
                        <a:t>yabancılardan</a:t>
                      </a:r>
                      <a:r>
                        <a:rPr lang="en-US" sz="900" dirty="0">
                          <a:effectLst/>
                        </a:rPr>
                        <a:t> </a:t>
                      </a:r>
                      <a:r>
                        <a:rPr lang="en-US" sz="900" dirty="0" err="1">
                          <a:effectLst/>
                        </a:rPr>
                        <a:t>alınmasını</a:t>
                      </a:r>
                      <a:r>
                        <a:rPr lang="en-US" sz="900" dirty="0">
                          <a:effectLst/>
                        </a:rPr>
                        <a:t> </a:t>
                      </a:r>
                      <a:r>
                        <a:rPr lang="en-US" sz="900" dirty="0" err="1">
                          <a:effectLst/>
                        </a:rPr>
                        <a:t>savundu</a:t>
                      </a:r>
                      <a:r>
                        <a:rPr lang="en-US" sz="900" dirty="0">
                          <a:effectLst/>
                        </a:rPr>
                        <a:t>.</a:t>
                      </a:r>
                      <a:endParaRPr lang="tr-TR" sz="900" dirty="0">
                        <a:effectLst/>
                        <a:latin typeface="Arial"/>
                        <a:ea typeface="Arial"/>
                      </a:endParaRPr>
                    </a:p>
                  </a:txBody>
                  <a:tcPr marL="0" marR="0" marT="0" marB="0"/>
                </a:tc>
                <a:tc>
                  <a:txBody>
                    <a:bodyPr/>
                    <a:lstStyle/>
                    <a:p>
                      <a:pPr>
                        <a:spcAft>
                          <a:spcPts val="0"/>
                        </a:spcAft>
                      </a:pPr>
                      <a:r>
                        <a:rPr lang="en-US" sz="900" dirty="0">
                          <a:effectLst/>
                        </a:rPr>
                        <a:t> </a:t>
                      </a:r>
                      <a:endParaRPr lang="tr-TR" sz="900" dirty="0">
                        <a:effectLst/>
                      </a:endParaRPr>
                    </a:p>
                    <a:p>
                      <a:pPr>
                        <a:spcBef>
                          <a:spcPts val="10"/>
                        </a:spcBef>
                        <a:spcAft>
                          <a:spcPts val="0"/>
                        </a:spcAft>
                      </a:pPr>
                      <a:r>
                        <a:rPr lang="en-US" sz="900" dirty="0">
                          <a:effectLst/>
                        </a:rPr>
                        <a:t> </a:t>
                      </a:r>
                      <a:endParaRPr lang="tr-TR" sz="900" dirty="0">
                        <a:effectLst/>
                      </a:endParaRPr>
                    </a:p>
                    <a:p>
                      <a:pPr marL="31115" marR="31115" algn="ctr">
                        <a:spcAft>
                          <a:spcPts val="0"/>
                        </a:spcAft>
                      </a:pPr>
                      <a:r>
                        <a:rPr lang="en-US" sz="900" dirty="0" err="1">
                          <a:effectLst/>
                        </a:rPr>
                        <a:t>İnkılapçılık</a:t>
                      </a:r>
                      <a:endParaRPr lang="tr-TR" sz="900" dirty="0">
                        <a:effectLst/>
                        <a:latin typeface="Arial"/>
                        <a:ea typeface="Arial"/>
                      </a:endParaRPr>
                    </a:p>
                  </a:txBody>
                  <a:tcPr marL="0" marR="0" marT="0" marB="0"/>
                </a:tc>
              </a:tr>
            </a:tbl>
          </a:graphicData>
        </a:graphic>
      </p:graphicFrame>
    </p:spTree>
    <p:extLst>
      <p:ext uri="{BB962C8B-B14F-4D97-AF65-F5344CB8AC3E}">
        <p14:creationId xmlns:p14="http://schemas.microsoft.com/office/powerpoint/2010/main" val="2865692268"/>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399" y="78523"/>
            <a:ext cx="8037679" cy="958707"/>
          </a:xfrm>
        </p:spPr>
        <p:txBody>
          <a:bodyPr>
            <a:normAutofit fontScale="90000"/>
          </a:bodyPr>
          <a:lstStyle/>
          <a:p>
            <a:pPr algn="ctr"/>
            <a:r>
              <a:rPr lang="tr-TR" dirty="0"/>
              <a:t>T.C. İNKILAP TARİHİ VE </a:t>
            </a:r>
            <a:r>
              <a:rPr lang="tr-TR" dirty="0" smtClean="0"/>
              <a:t>ATATÜRKÇÜLÜK</a:t>
            </a:r>
            <a:endParaRPr lang="tr-TR" dirty="0"/>
          </a:p>
        </p:txBody>
      </p:sp>
      <p:sp>
        <p:nvSpPr>
          <p:cNvPr id="3" name="İçerik Yer Tutucusu 2"/>
          <p:cNvSpPr>
            <a:spLocks noGrp="1"/>
          </p:cNvSpPr>
          <p:nvPr>
            <p:ph idx="1"/>
          </p:nvPr>
        </p:nvSpPr>
        <p:spPr>
          <a:xfrm>
            <a:off x="314752" y="955344"/>
            <a:ext cx="4079827" cy="5472752"/>
          </a:xfrm>
          <a:ln w="25400"/>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endParaRPr lang="tr-TR" sz="1600" dirty="0" smtClean="0"/>
          </a:p>
          <a:p>
            <a:pPr marL="0" indent="0">
              <a:buNone/>
            </a:pPr>
            <a:endParaRPr lang="tr-TR" sz="1600" dirty="0"/>
          </a:p>
          <a:p>
            <a:pPr marL="0" indent="0">
              <a:buNone/>
            </a:pPr>
            <a:endParaRPr lang="tr-TR" sz="1600" dirty="0" smtClean="0"/>
          </a:p>
          <a:p>
            <a:pPr marL="0" indent="0">
              <a:buNone/>
            </a:pPr>
            <a:endParaRPr lang="tr-TR" sz="1600" dirty="0"/>
          </a:p>
          <a:p>
            <a:pPr marL="0" indent="0">
              <a:buNone/>
            </a:pPr>
            <a:endParaRPr lang="tr-TR" sz="1600" dirty="0" smtClean="0"/>
          </a:p>
          <a:p>
            <a:pPr marL="0" indent="0">
              <a:buNone/>
            </a:pPr>
            <a:endParaRPr lang="tr-TR" sz="1600" dirty="0"/>
          </a:p>
          <a:p>
            <a:pPr marL="0" indent="0">
              <a:buNone/>
            </a:pPr>
            <a:endParaRPr lang="tr-TR" sz="1600" dirty="0" smtClean="0"/>
          </a:p>
          <a:p>
            <a:pPr marL="0" indent="0">
              <a:buNone/>
            </a:pPr>
            <a:endParaRPr lang="tr-TR" sz="1600" dirty="0" smtClean="0"/>
          </a:p>
          <a:p>
            <a:pPr marL="0" indent="0">
              <a:buNone/>
            </a:pPr>
            <a:endParaRPr lang="tr-TR" sz="1600" dirty="0" smtClean="0"/>
          </a:p>
          <a:p>
            <a:pPr marL="0" indent="0">
              <a:buNone/>
            </a:pPr>
            <a:endParaRPr lang="tr-TR" sz="1600" dirty="0"/>
          </a:p>
          <a:p>
            <a:pPr marL="0" indent="0">
              <a:buNone/>
            </a:pPr>
            <a:endParaRPr lang="tr-TR" sz="1600" dirty="0" smtClean="0"/>
          </a:p>
          <a:p>
            <a:pPr marL="0" indent="0">
              <a:buNone/>
            </a:pPr>
            <a:endParaRPr lang="tr-TR" sz="1900" dirty="0" smtClean="0"/>
          </a:p>
          <a:p>
            <a:pPr marL="0" indent="0">
              <a:buNone/>
            </a:pPr>
            <a:r>
              <a:rPr lang="tr-TR" sz="1900" dirty="0" smtClean="0"/>
              <a:t>6</a:t>
            </a:r>
            <a:r>
              <a:rPr lang="tr-TR" sz="1900" dirty="0"/>
              <a:t>. </a:t>
            </a:r>
            <a:r>
              <a:rPr lang="en-US" sz="1900" b="1" dirty="0"/>
              <a:t>Bu </a:t>
            </a:r>
            <a:r>
              <a:rPr lang="en-US" sz="1900" b="1" dirty="0" err="1"/>
              <a:t>dayanak</a:t>
            </a:r>
            <a:r>
              <a:rPr lang="en-US" sz="1900" b="1" dirty="0"/>
              <a:t> </a:t>
            </a:r>
            <a:r>
              <a:rPr lang="en-US" sz="1900" b="1" dirty="0" err="1"/>
              <a:t>ve</a:t>
            </a:r>
            <a:r>
              <a:rPr lang="en-US" sz="1900" b="1" dirty="0"/>
              <a:t> </a:t>
            </a:r>
            <a:r>
              <a:rPr lang="en-US" sz="1900" b="1" dirty="0" err="1"/>
              <a:t>gelişmeler</a:t>
            </a:r>
            <a:r>
              <a:rPr lang="en-US" sz="1900" b="1" dirty="0"/>
              <a:t> </a:t>
            </a:r>
            <a:r>
              <a:rPr lang="en-US" sz="1900" b="1" dirty="0" err="1"/>
              <a:t>ilişkilendirildiğinde</a:t>
            </a:r>
            <a:r>
              <a:rPr lang="en-US" sz="1900" b="1" dirty="0"/>
              <a:t> </a:t>
            </a:r>
            <a:r>
              <a:rPr lang="en-US" sz="1900" b="1" dirty="0" err="1"/>
              <a:t>İtilaf</a:t>
            </a:r>
            <a:r>
              <a:rPr lang="en-US" sz="1900" b="1" dirty="0"/>
              <a:t> </a:t>
            </a:r>
            <a:r>
              <a:rPr lang="en-US" sz="1900" b="1" dirty="0" err="1"/>
              <a:t>Devletleri</a:t>
            </a:r>
            <a:r>
              <a:rPr lang="en-US" sz="1900" b="1" dirty="0"/>
              <a:t> </a:t>
            </a:r>
            <a:r>
              <a:rPr lang="en-US" sz="1900" b="1" dirty="0" err="1"/>
              <a:t>ile</a:t>
            </a:r>
            <a:r>
              <a:rPr lang="en-US" sz="1900" b="1" dirty="0"/>
              <a:t> </a:t>
            </a:r>
            <a:r>
              <a:rPr lang="en-US" sz="1900" b="1" dirty="0" err="1"/>
              <a:t>ilgili</a:t>
            </a:r>
            <a:r>
              <a:rPr lang="en-US" sz="1900" b="1" dirty="0"/>
              <a:t> </a:t>
            </a:r>
            <a:r>
              <a:rPr lang="en-US" sz="1900" b="1" dirty="0" err="1"/>
              <a:t>aşağıdaki</a:t>
            </a:r>
            <a:r>
              <a:rPr lang="en-US" sz="1900" b="1" dirty="0"/>
              <a:t> </a:t>
            </a:r>
            <a:r>
              <a:rPr lang="en-US" sz="1900" b="1" dirty="0" err="1"/>
              <a:t>yargılardan</a:t>
            </a:r>
            <a:r>
              <a:rPr lang="en-US" sz="1900" b="1" dirty="0"/>
              <a:t> </a:t>
            </a:r>
            <a:r>
              <a:rPr lang="en-US" sz="1900" b="1" dirty="0" err="1"/>
              <a:t>hangisine</a:t>
            </a:r>
            <a:r>
              <a:rPr lang="en-US" sz="1900" b="1" dirty="0"/>
              <a:t> </a:t>
            </a:r>
            <a:r>
              <a:rPr lang="en-US" sz="1900" b="1" u="sng" dirty="0" err="1"/>
              <a:t>ulaşılamaz</a:t>
            </a:r>
            <a:r>
              <a:rPr lang="en-US" sz="1900" b="1" dirty="0"/>
              <a:t>?</a:t>
            </a:r>
            <a:endParaRPr lang="tr-TR" sz="1900" dirty="0"/>
          </a:p>
          <a:p>
            <a:pPr marL="0" indent="0">
              <a:buNone/>
            </a:pPr>
            <a:endParaRPr lang="tr-TR" sz="1900" dirty="0" smtClean="0"/>
          </a:p>
          <a:p>
            <a:pPr marL="0" indent="0">
              <a:buNone/>
            </a:pPr>
            <a:r>
              <a:rPr lang="en-US" sz="1900" dirty="0" smtClean="0"/>
              <a:t>A)</a:t>
            </a:r>
            <a:r>
              <a:rPr lang="en-US" sz="1900" dirty="0" err="1" smtClean="0"/>
              <a:t>İşgal</a:t>
            </a:r>
            <a:r>
              <a:rPr lang="en-US" sz="1900" dirty="0" smtClean="0"/>
              <a:t> </a:t>
            </a:r>
            <a:r>
              <a:rPr lang="en-US" sz="1900" dirty="0" err="1"/>
              <a:t>bölgelerinde</a:t>
            </a:r>
            <a:r>
              <a:rPr lang="en-US" sz="1900" dirty="0"/>
              <a:t> </a:t>
            </a:r>
            <a:r>
              <a:rPr lang="en-US" sz="1900" dirty="0" err="1"/>
              <a:t>asayişi</a:t>
            </a:r>
            <a:r>
              <a:rPr lang="en-US" sz="1900" dirty="0"/>
              <a:t> </a:t>
            </a:r>
            <a:r>
              <a:rPr lang="en-US" sz="1900" dirty="0" err="1"/>
              <a:t>sağlamışlardır</a:t>
            </a:r>
            <a:r>
              <a:rPr lang="en-US" sz="1900" dirty="0"/>
              <a:t>.</a:t>
            </a:r>
            <a:endParaRPr lang="tr-TR" sz="1900" dirty="0"/>
          </a:p>
          <a:p>
            <a:pPr marL="0" indent="0">
              <a:buNone/>
            </a:pPr>
            <a:r>
              <a:rPr lang="en-US" sz="1900" dirty="0"/>
              <a:t>B) </a:t>
            </a:r>
            <a:r>
              <a:rPr lang="en-US" sz="1900" dirty="0" err="1"/>
              <a:t>Yapacakları</a:t>
            </a:r>
            <a:r>
              <a:rPr lang="en-US" sz="1900" dirty="0"/>
              <a:t> </a:t>
            </a:r>
            <a:r>
              <a:rPr lang="en-US" sz="1900" dirty="0" err="1"/>
              <a:t>işgallere</a:t>
            </a:r>
            <a:r>
              <a:rPr lang="en-US" sz="1900" dirty="0"/>
              <a:t> </a:t>
            </a:r>
            <a:r>
              <a:rPr lang="en-US" sz="1900" dirty="0" err="1"/>
              <a:t>zemin</a:t>
            </a:r>
            <a:r>
              <a:rPr lang="en-US" sz="1900" dirty="0"/>
              <a:t> </a:t>
            </a:r>
            <a:r>
              <a:rPr lang="en-US" sz="1900" dirty="0" err="1"/>
              <a:t>hazırlamışlardır</a:t>
            </a:r>
            <a:r>
              <a:rPr lang="en-US" sz="1900" dirty="0"/>
              <a:t>.</a:t>
            </a:r>
            <a:endParaRPr lang="tr-TR" sz="1900" dirty="0"/>
          </a:p>
          <a:p>
            <a:pPr marL="0" indent="0">
              <a:buNone/>
            </a:pPr>
            <a:r>
              <a:rPr lang="en-US" sz="1900" dirty="0"/>
              <a:t>C)</a:t>
            </a:r>
            <a:r>
              <a:rPr lang="en-US" sz="1900" dirty="0" err="1"/>
              <a:t>Osmanlı</a:t>
            </a:r>
            <a:r>
              <a:rPr lang="en-US" sz="1900" dirty="0"/>
              <a:t> </a:t>
            </a:r>
            <a:r>
              <a:rPr lang="en-US" sz="1900" dirty="0" err="1"/>
              <a:t>topraklarını</a:t>
            </a:r>
            <a:r>
              <a:rPr lang="en-US" sz="1900" dirty="0"/>
              <a:t> </a:t>
            </a:r>
            <a:r>
              <a:rPr lang="en-US" sz="1900" dirty="0" err="1"/>
              <a:t>parçalamayı</a:t>
            </a:r>
            <a:r>
              <a:rPr lang="en-US" sz="1900" dirty="0"/>
              <a:t> </a:t>
            </a:r>
            <a:r>
              <a:rPr lang="en-US" sz="1900" dirty="0" err="1"/>
              <a:t>amaçlamışlardır</a:t>
            </a:r>
            <a:r>
              <a:rPr lang="en-US" sz="1900" dirty="0"/>
              <a:t>.</a:t>
            </a:r>
            <a:endParaRPr lang="tr-TR" sz="1900" dirty="0"/>
          </a:p>
          <a:p>
            <a:pPr marL="0" indent="0">
              <a:buNone/>
            </a:pPr>
            <a:r>
              <a:rPr lang="en-US" sz="1900" dirty="0"/>
              <a:t>D)</a:t>
            </a:r>
            <a:r>
              <a:rPr lang="en-US" sz="1900" dirty="0" err="1"/>
              <a:t>Osmanlı</a:t>
            </a:r>
            <a:r>
              <a:rPr lang="en-US" sz="1900" dirty="0"/>
              <a:t> </a:t>
            </a:r>
            <a:r>
              <a:rPr lang="en-US" sz="1900" dirty="0" err="1"/>
              <a:t>Devleti’ne</a:t>
            </a:r>
            <a:r>
              <a:rPr lang="en-US" sz="1900" dirty="0"/>
              <a:t> </a:t>
            </a:r>
            <a:r>
              <a:rPr lang="en-US" sz="1900" dirty="0" err="1"/>
              <a:t>karşı</a:t>
            </a:r>
            <a:r>
              <a:rPr lang="en-US" sz="1900" dirty="0"/>
              <a:t> </a:t>
            </a:r>
            <a:r>
              <a:rPr lang="en-US" sz="1900" dirty="0" err="1"/>
              <a:t>ortak</a:t>
            </a:r>
            <a:r>
              <a:rPr lang="en-US" sz="1900" dirty="0"/>
              <a:t> </a:t>
            </a:r>
            <a:r>
              <a:rPr lang="en-US" sz="1900" dirty="0" err="1"/>
              <a:t>hareket</a:t>
            </a:r>
            <a:r>
              <a:rPr lang="en-US" sz="1900" dirty="0"/>
              <a:t> </a:t>
            </a:r>
            <a:r>
              <a:rPr lang="en-US" sz="1900" dirty="0" err="1"/>
              <a:t>etmişlerdir</a:t>
            </a:r>
            <a:r>
              <a:rPr lang="en-US" sz="1600" dirty="0"/>
              <a:t>.</a:t>
            </a:r>
            <a:endParaRPr lang="tr-TR" sz="1600" dirty="0"/>
          </a:p>
          <a:p>
            <a:pPr marL="0" indent="0">
              <a:buNone/>
            </a:pPr>
            <a:endParaRPr lang="tr-TR" sz="1600" dirty="0"/>
          </a:p>
        </p:txBody>
      </p:sp>
      <p:sp>
        <p:nvSpPr>
          <p:cNvPr id="5" name="Dikdörtgen 4"/>
          <p:cNvSpPr/>
          <p:nvPr/>
        </p:nvSpPr>
        <p:spPr>
          <a:xfrm>
            <a:off x="4572000" y="1179734"/>
            <a:ext cx="4572000" cy="3077766"/>
          </a:xfrm>
          <a:prstGeom prst="rect">
            <a:avLst/>
          </a:prstGeom>
        </p:spPr>
        <p:txBody>
          <a:bodyPr wrap="square">
            <a:spAutoFit/>
          </a:bodyPr>
          <a:lstStyle/>
          <a:p>
            <a:r>
              <a:rPr lang="tr-TR" sz="1600" dirty="0"/>
              <a:t>***</a:t>
            </a:r>
            <a:r>
              <a:rPr lang="tr-TR" sz="1600" b="1" dirty="0"/>
              <a:t>Mondros Ateşkes Antlaşması’nın aşağıdaki maddelerinden hangisi İtilaf Devletlerinin Anadolu’nun tamamını işgaline olanak sağlamıştır?</a:t>
            </a:r>
            <a:r>
              <a:rPr lang="tr-TR" sz="1600" dirty="0"/>
              <a:t> A) Donanma İtilaf Devletlerinin gösterecekleri limanlarda gözaltında tutulacak </a:t>
            </a:r>
          </a:p>
          <a:p>
            <a:r>
              <a:rPr lang="tr-TR" sz="1600" b="1" dirty="0"/>
              <a:t>B)</a:t>
            </a:r>
            <a:r>
              <a:rPr lang="tr-TR" sz="1600" dirty="0"/>
              <a:t> İtilaf Devletleri güvenliklerini tehdit edecek bir durum ortaya çıkarsa herhangi bir stratejik noktayı işgal edebilecek </a:t>
            </a:r>
          </a:p>
          <a:p>
            <a:r>
              <a:rPr lang="tr-TR" sz="1600" dirty="0"/>
              <a:t>C) Toros tünelleri İtilaf Devletleri tarafından işgal edilecek </a:t>
            </a:r>
          </a:p>
          <a:p>
            <a:r>
              <a:rPr lang="tr-TR" sz="1600" dirty="0"/>
              <a:t>D) Çanakkale ve İstanbul Boğazı açılacak</a:t>
            </a:r>
          </a:p>
          <a:p>
            <a:endParaRPr lang="tr-TR" sz="1600" dirty="0"/>
          </a:p>
        </p:txBody>
      </p:sp>
      <p:graphicFrame>
        <p:nvGraphicFramePr>
          <p:cNvPr id="4" name="Tablo 3"/>
          <p:cNvGraphicFramePr>
            <a:graphicFrameLocks noGrp="1"/>
          </p:cNvGraphicFramePr>
          <p:nvPr>
            <p:extLst>
              <p:ext uri="{D42A27DB-BD31-4B8C-83A1-F6EECF244321}">
                <p14:modId xmlns:p14="http://schemas.microsoft.com/office/powerpoint/2010/main" val="1460470709"/>
              </p:ext>
            </p:extLst>
          </p:nvPr>
        </p:nvGraphicFramePr>
        <p:xfrm>
          <a:off x="445690" y="1043257"/>
          <a:ext cx="3230245" cy="2747737"/>
        </p:xfrm>
        <a:graphic>
          <a:graphicData uri="http://schemas.openxmlformats.org/drawingml/2006/table">
            <a:tbl>
              <a:tblPr firstRow="1" firstCol="1" bandRow="1">
                <a:tableStyleId>{5940675A-B579-460E-94D1-54222C63F5DA}</a:tableStyleId>
              </a:tblPr>
              <a:tblGrid>
                <a:gridCol w="3230245"/>
              </a:tblGrid>
              <a:tr h="390207">
                <a:tc>
                  <a:txBody>
                    <a:bodyPr/>
                    <a:lstStyle/>
                    <a:p>
                      <a:pPr>
                        <a:lnSpc>
                          <a:spcPct val="115000"/>
                        </a:lnSpc>
                        <a:spcAft>
                          <a:spcPts val="0"/>
                        </a:spcAft>
                      </a:pPr>
                      <a:r>
                        <a:rPr lang="tr-TR" sz="1100" dirty="0">
                          <a:effectLst/>
                        </a:rPr>
                        <a:t> </a:t>
                      </a:r>
                    </a:p>
                    <a:p>
                      <a:pPr>
                        <a:lnSpc>
                          <a:spcPct val="115000"/>
                        </a:lnSpc>
                        <a:spcAft>
                          <a:spcPts val="0"/>
                        </a:spcAft>
                      </a:pPr>
                      <a:r>
                        <a:rPr lang="tr-TR" sz="1100" dirty="0">
                          <a:effectLst/>
                        </a:rPr>
                        <a:t>DAYANAK</a:t>
                      </a:r>
                      <a:endParaRPr lang="tr-TR" sz="1100" dirty="0">
                        <a:effectLst/>
                        <a:latin typeface="Calibri"/>
                        <a:ea typeface="Times New Roman"/>
                        <a:cs typeface="Times New Roman"/>
                      </a:endParaRPr>
                    </a:p>
                  </a:txBody>
                  <a:tcPr marL="68580" marR="68580" marT="0" marB="0"/>
                </a:tc>
              </a:tr>
              <a:tr h="966978">
                <a:tc>
                  <a:txBody>
                    <a:bodyPr/>
                    <a:lstStyle/>
                    <a:p>
                      <a:pPr marL="342900" lvl="0" indent="-342900">
                        <a:spcAft>
                          <a:spcPts val="0"/>
                        </a:spcAft>
                        <a:buFont typeface="+mj-lt"/>
                        <a:buAutoNum type="arabicPeriod" startAt="30"/>
                      </a:pPr>
                      <a:r>
                        <a:rPr lang="en-US" sz="1100" dirty="0" err="1">
                          <a:effectLst/>
                        </a:rPr>
                        <a:t>Ekim</a:t>
                      </a:r>
                      <a:r>
                        <a:rPr lang="en-US" sz="1100" dirty="0">
                          <a:effectLst/>
                        </a:rPr>
                        <a:t> 1918</a:t>
                      </a:r>
                      <a:endParaRPr lang="tr-TR" sz="1100" dirty="0">
                        <a:effectLst/>
                      </a:endParaRPr>
                    </a:p>
                    <a:p>
                      <a:pPr marL="228600">
                        <a:lnSpc>
                          <a:spcPct val="115000"/>
                        </a:lnSpc>
                        <a:spcAft>
                          <a:spcPts val="0"/>
                        </a:spcAft>
                      </a:pPr>
                      <a:r>
                        <a:rPr lang="tr-TR" sz="1100" dirty="0">
                          <a:effectLst/>
                        </a:rPr>
                        <a:t>Mondros Ateşkes Antlaşması</a:t>
                      </a:r>
                    </a:p>
                    <a:p>
                      <a:pPr>
                        <a:lnSpc>
                          <a:spcPct val="115000"/>
                        </a:lnSpc>
                        <a:spcAft>
                          <a:spcPts val="0"/>
                        </a:spcAft>
                      </a:pPr>
                      <a:r>
                        <a:rPr lang="tr-TR" sz="1100" dirty="0">
                          <a:effectLst/>
                        </a:rPr>
                        <a:t>7. </a:t>
                      </a:r>
                      <a:r>
                        <a:rPr lang="tr-TR" sz="1100" dirty="0" smtClean="0">
                          <a:effectLst/>
                        </a:rPr>
                        <a:t>Madde</a:t>
                      </a:r>
                      <a:r>
                        <a:rPr lang="tr-TR" sz="1100" dirty="0">
                          <a:effectLst/>
                        </a:rPr>
                        <a:t>: İtilaf Devletleri, güvenliklerini tehdit edecek bir durumun ortaya çıkması halinde herhangi bir stratejik yeri işgal etme hakkına sahip olacaktır.</a:t>
                      </a:r>
                      <a:endParaRPr lang="tr-TR" sz="1100" dirty="0">
                        <a:effectLst/>
                        <a:latin typeface="Calibri"/>
                        <a:ea typeface="Times New Roman"/>
                        <a:cs typeface="Times New Roman"/>
                      </a:endParaRPr>
                    </a:p>
                  </a:txBody>
                  <a:tcPr marL="68580" marR="68580" marT="0" marB="0"/>
                </a:tc>
              </a:tr>
              <a:tr h="390207">
                <a:tc>
                  <a:txBody>
                    <a:bodyPr/>
                    <a:lstStyle/>
                    <a:p>
                      <a:pPr>
                        <a:lnSpc>
                          <a:spcPct val="115000"/>
                        </a:lnSpc>
                        <a:spcAft>
                          <a:spcPts val="0"/>
                        </a:spcAft>
                      </a:pPr>
                      <a:r>
                        <a:rPr lang="tr-TR" sz="1100">
                          <a:effectLst/>
                        </a:rPr>
                        <a:t> </a:t>
                      </a:r>
                    </a:p>
                    <a:p>
                      <a:pPr>
                        <a:lnSpc>
                          <a:spcPct val="115000"/>
                        </a:lnSpc>
                        <a:spcAft>
                          <a:spcPts val="0"/>
                        </a:spcAft>
                      </a:pPr>
                      <a:r>
                        <a:rPr lang="tr-TR" sz="1100">
                          <a:effectLst/>
                        </a:rPr>
                        <a:t>GELİŞMELER</a:t>
                      </a:r>
                      <a:endParaRPr lang="tr-TR" sz="1100">
                        <a:effectLst/>
                        <a:latin typeface="Calibri"/>
                        <a:ea typeface="Times New Roman"/>
                        <a:cs typeface="Times New Roman"/>
                      </a:endParaRPr>
                    </a:p>
                  </a:txBody>
                  <a:tcPr marL="68580" marR="68580" marT="0" marB="0"/>
                </a:tc>
              </a:tr>
              <a:tr h="1000345">
                <a:tc>
                  <a:txBody>
                    <a:bodyPr/>
                    <a:lstStyle/>
                    <a:p>
                      <a:pPr>
                        <a:lnSpc>
                          <a:spcPct val="115000"/>
                        </a:lnSpc>
                        <a:spcAft>
                          <a:spcPts val="0"/>
                        </a:spcAft>
                      </a:pPr>
                      <a:r>
                        <a:rPr lang="tr-TR" sz="1100" dirty="0">
                          <a:effectLst/>
                        </a:rPr>
                        <a:t> </a:t>
                      </a:r>
                    </a:p>
                    <a:p>
                      <a:pPr>
                        <a:lnSpc>
                          <a:spcPct val="115000"/>
                        </a:lnSpc>
                        <a:spcAft>
                          <a:spcPts val="0"/>
                        </a:spcAft>
                      </a:pPr>
                      <a:r>
                        <a:rPr lang="tr-TR" sz="1100" dirty="0">
                          <a:effectLst/>
                        </a:rPr>
                        <a:t>*15 Mayıs 1919 da İtilaf devletlerinin korumasında Yunanlılar İzmir’i İşgal ettiler</a:t>
                      </a:r>
                    </a:p>
                    <a:p>
                      <a:pPr>
                        <a:lnSpc>
                          <a:spcPct val="115000"/>
                        </a:lnSpc>
                        <a:spcAft>
                          <a:spcPts val="0"/>
                        </a:spcAft>
                      </a:pPr>
                      <a:r>
                        <a:rPr lang="tr-TR" sz="1100" dirty="0">
                          <a:effectLst/>
                        </a:rPr>
                        <a:t> </a:t>
                      </a:r>
                    </a:p>
                    <a:p>
                      <a:pPr>
                        <a:lnSpc>
                          <a:spcPct val="115000"/>
                        </a:lnSpc>
                        <a:spcAft>
                          <a:spcPts val="0"/>
                        </a:spcAft>
                      </a:pPr>
                      <a:r>
                        <a:rPr lang="tr-TR" sz="1100" dirty="0">
                          <a:effectLst/>
                        </a:rPr>
                        <a:t>*16 Mart 1920 de İtilaf devletleri İstanbul’u işgal etti.</a:t>
                      </a:r>
                      <a:endParaRPr lang="tr-TR"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865692268"/>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399" y="78523"/>
            <a:ext cx="8037679" cy="958707"/>
          </a:xfrm>
        </p:spPr>
        <p:txBody>
          <a:bodyPr>
            <a:normAutofit fontScale="90000"/>
          </a:bodyPr>
          <a:lstStyle/>
          <a:p>
            <a:pPr algn="ctr"/>
            <a:r>
              <a:rPr lang="tr-TR" dirty="0"/>
              <a:t>T.C. İNKILAP TARİHİ VE </a:t>
            </a:r>
            <a:r>
              <a:rPr lang="tr-TR" dirty="0" smtClean="0"/>
              <a:t>ATATÜRKÇÜLÜK</a:t>
            </a:r>
            <a:endParaRPr lang="tr-TR" dirty="0"/>
          </a:p>
        </p:txBody>
      </p:sp>
      <p:sp>
        <p:nvSpPr>
          <p:cNvPr id="3" name="İçerik Yer Tutucusu 2"/>
          <p:cNvSpPr>
            <a:spLocks noGrp="1"/>
          </p:cNvSpPr>
          <p:nvPr>
            <p:ph idx="1"/>
          </p:nvPr>
        </p:nvSpPr>
        <p:spPr>
          <a:xfrm>
            <a:off x="287457" y="1160060"/>
            <a:ext cx="4079827" cy="4351338"/>
          </a:xfrm>
          <a:ln w="25400"/>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tr-TR" sz="1600" dirty="0" smtClean="0"/>
              <a:t>7</a:t>
            </a:r>
            <a:r>
              <a:rPr lang="tr-TR" sz="1600" dirty="0" smtClean="0"/>
              <a:t>.</a:t>
            </a:r>
            <a:r>
              <a:rPr lang="en-US" sz="1600" dirty="0"/>
              <a:t> “... </a:t>
            </a:r>
            <a:r>
              <a:rPr lang="en-US" sz="1600" dirty="0" err="1"/>
              <a:t>Yabancı</a:t>
            </a:r>
            <a:r>
              <a:rPr lang="en-US" sz="1600" dirty="0"/>
              <a:t> </a:t>
            </a:r>
            <a:r>
              <a:rPr lang="en-US" sz="1600" dirty="0" err="1"/>
              <a:t>bir</a:t>
            </a:r>
            <a:r>
              <a:rPr lang="en-US" sz="1600" dirty="0"/>
              <a:t> </a:t>
            </a:r>
            <a:r>
              <a:rPr lang="en-US" sz="1600" dirty="0" err="1"/>
              <a:t>milletin</a:t>
            </a:r>
            <a:r>
              <a:rPr lang="en-US" sz="1600" dirty="0"/>
              <a:t> </a:t>
            </a:r>
            <a:r>
              <a:rPr lang="en-US" sz="1600" dirty="0" err="1"/>
              <a:t>himaye</a:t>
            </a:r>
            <a:r>
              <a:rPr lang="en-US" sz="1600" dirty="0"/>
              <a:t> </a:t>
            </a:r>
            <a:r>
              <a:rPr lang="en-US" sz="1600" dirty="0" err="1"/>
              <a:t>ve</a:t>
            </a:r>
            <a:r>
              <a:rPr lang="en-US" sz="1600" dirty="0"/>
              <a:t> </a:t>
            </a:r>
            <a:r>
              <a:rPr lang="en-US" sz="1600" dirty="0" err="1"/>
              <a:t>efendiliğini</a:t>
            </a:r>
            <a:r>
              <a:rPr lang="en-US" sz="1600" dirty="0"/>
              <a:t> Kabul </a:t>
            </a:r>
            <a:r>
              <a:rPr lang="en-US" sz="1600" dirty="0" err="1"/>
              <a:t>etmek</a:t>
            </a:r>
            <a:r>
              <a:rPr lang="en-US" sz="1600" dirty="0"/>
              <a:t>, </a:t>
            </a:r>
            <a:r>
              <a:rPr lang="en-US" sz="1600" dirty="0" err="1"/>
              <a:t>insanlık</a:t>
            </a:r>
            <a:r>
              <a:rPr lang="en-US" sz="1600" dirty="0"/>
              <a:t> </a:t>
            </a:r>
            <a:r>
              <a:rPr lang="en-US" sz="1600" dirty="0" err="1"/>
              <a:t>vasıflarından</a:t>
            </a:r>
            <a:r>
              <a:rPr lang="en-US" sz="1600" dirty="0"/>
              <a:t> </a:t>
            </a:r>
            <a:r>
              <a:rPr lang="en-US" sz="1600" dirty="0" err="1"/>
              <a:t>yoksunluğu</a:t>
            </a:r>
            <a:r>
              <a:rPr lang="en-US" sz="1600" dirty="0"/>
              <a:t>, </a:t>
            </a:r>
            <a:r>
              <a:rPr lang="en-US" sz="1600" dirty="0" err="1"/>
              <a:t>acizlik</a:t>
            </a:r>
            <a:r>
              <a:rPr lang="en-US" sz="1600" dirty="0"/>
              <a:t> </a:t>
            </a:r>
            <a:r>
              <a:rPr lang="en-US" sz="1600" dirty="0" err="1"/>
              <a:t>ve</a:t>
            </a:r>
            <a:r>
              <a:rPr lang="en-US" sz="1600" dirty="0"/>
              <a:t> </a:t>
            </a:r>
            <a:r>
              <a:rPr lang="en-US" sz="1600" dirty="0" err="1"/>
              <a:t>miskinliği</a:t>
            </a:r>
            <a:r>
              <a:rPr lang="en-US" sz="1600" dirty="0"/>
              <a:t> </a:t>
            </a:r>
            <a:r>
              <a:rPr lang="en-US" sz="1600" dirty="0" err="1"/>
              <a:t>itiraftan</a:t>
            </a:r>
            <a:r>
              <a:rPr lang="en-US" sz="1600" dirty="0"/>
              <a:t> </a:t>
            </a:r>
            <a:r>
              <a:rPr lang="en-US" sz="1600" dirty="0" err="1"/>
              <a:t>başka</a:t>
            </a:r>
            <a:r>
              <a:rPr lang="en-US" sz="1600" dirty="0"/>
              <a:t> </a:t>
            </a:r>
            <a:r>
              <a:rPr lang="en-US" sz="1600" dirty="0" err="1"/>
              <a:t>bir</a:t>
            </a:r>
            <a:r>
              <a:rPr lang="en-US" sz="1600" dirty="0"/>
              <a:t> </a:t>
            </a:r>
            <a:r>
              <a:rPr lang="en-US" sz="1600" dirty="0" err="1"/>
              <a:t>şey</a:t>
            </a:r>
            <a:r>
              <a:rPr lang="en-US" sz="1600" dirty="0"/>
              <a:t> </a:t>
            </a:r>
            <a:r>
              <a:rPr lang="en-US" sz="1600" dirty="0" err="1"/>
              <a:t>değildir</a:t>
            </a:r>
            <a:r>
              <a:rPr lang="en-US" sz="1600" dirty="0"/>
              <a:t>.”</a:t>
            </a:r>
            <a:endParaRPr lang="tr-TR" sz="1600" dirty="0"/>
          </a:p>
          <a:p>
            <a:pPr marL="0" indent="0">
              <a:buNone/>
            </a:pPr>
            <a:r>
              <a:rPr lang="en-US" sz="1600" dirty="0"/>
              <a:t>ATATÜRK</a:t>
            </a:r>
            <a:endParaRPr lang="tr-TR" sz="1600" dirty="0"/>
          </a:p>
          <a:p>
            <a:pPr marL="0" indent="0">
              <a:buNone/>
            </a:pPr>
            <a:r>
              <a:rPr lang="en-US" sz="1600" dirty="0"/>
              <a:t> </a:t>
            </a:r>
            <a:endParaRPr lang="tr-TR" sz="1600" dirty="0"/>
          </a:p>
          <a:p>
            <a:pPr marL="0" indent="0">
              <a:buNone/>
            </a:pPr>
            <a:r>
              <a:rPr lang="en-US" sz="1600" b="1" dirty="0"/>
              <a:t>Atatürk </a:t>
            </a:r>
            <a:r>
              <a:rPr lang="en-US" sz="1600" b="1" dirty="0" err="1"/>
              <a:t>bu</a:t>
            </a:r>
            <a:r>
              <a:rPr lang="en-US" sz="1600" b="1" dirty="0"/>
              <a:t> </a:t>
            </a:r>
            <a:r>
              <a:rPr lang="en-US" sz="1600" b="1" dirty="0" err="1"/>
              <a:t>sözüyle</a:t>
            </a:r>
            <a:r>
              <a:rPr lang="en-US" sz="1600" b="1" dirty="0"/>
              <a:t> </a:t>
            </a:r>
            <a:r>
              <a:rPr lang="en-US" sz="1600" b="1" dirty="0" err="1"/>
              <a:t>aşağıdakilerin</a:t>
            </a:r>
            <a:r>
              <a:rPr lang="en-US" sz="1600" b="1" dirty="0"/>
              <a:t> </a:t>
            </a:r>
            <a:r>
              <a:rPr lang="en-US" sz="1600" b="1" dirty="0" err="1"/>
              <a:t>hangisinden</a:t>
            </a:r>
            <a:r>
              <a:rPr lang="en-US" sz="1600" b="1" dirty="0"/>
              <a:t> </a:t>
            </a:r>
            <a:r>
              <a:rPr lang="en-US" sz="1600" b="1" dirty="0" err="1"/>
              <a:t>ödün</a:t>
            </a:r>
            <a:r>
              <a:rPr lang="en-US" sz="1600" b="1" dirty="0"/>
              <a:t> </a:t>
            </a:r>
            <a:r>
              <a:rPr lang="en-US" sz="1600" b="1" dirty="0" err="1"/>
              <a:t>verilmesini</a:t>
            </a:r>
            <a:r>
              <a:rPr lang="en-US" sz="1600" b="1" dirty="0"/>
              <a:t> </a:t>
            </a:r>
            <a:r>
              <a:rPr lang="en-US" sz="1600" b="1" dirty="0" err="1"/>
              <a:t>eleştirmektedir</a:t>
            </a:r>
            <a:r>
              <a:rPr lang="en-US" sz="1600" b="1" dirty="0"/>
              <a:t>?</a:t>
            </a:r>
            <a:endParaRPr lang="tr-TR" sz="1600" b="1" dirty="0"/>
          </a:p>
          <a:p>
            <a:pPr marL="0" indent="0">
              <a:buNone/>
            </a:pPr>
            <a:r>
              <a:rPr lang="en-US" sz="1600" b="1" dirty="0"/>
              <a:t> </a:t>
            </a:r>
            <a:endParaRPr lang="tr-TR" sz="1600" dirty="0"/>
          </a:p>
          <a:p>
            <a:pPr marL="0" indent="0">
              <a:buNone/>
            </a:pPr>
            <a:r>
              <a:rPr lang="en-US" sz="1600" dirty="0"/>
              <a:t>A)</a:t>
            </a:r>
            <a:r>
              <a:rPr lang="en-US" sz="1600" dirty="0" err="1"/>
              <a:t>Çağdaşlık</a:t>
            </a:r>
            <a:r>
              <a:rPr lang="en-US" sz="1600" dirty="0"/>
              <a:t>	</a:t>
            </a:r>
            <a:r>
              <a:rPr lang="en-US" sz="1600" b="1" dirty="0"/>
              <a:t>B)</a:t>
            </a:r>
            <a:r>
              <a:rPr lang="en-US" sz="1600" dirty="0" err="1"/>
              <a:t>Bağımsızlık</a:t>
            </a:r>
            <a:endParaRPr lang="tr-TR" sz="1600" dirty="0"/>
          </a:p>
          <a:p>
            <a:pPr marL="0" indent="0">
              <a:buNone/>
            </a:pPr>
            <a:r>
              <a:rPr lang="en-US" sz="1600" dirty="0"/>
              <a:t>C) </a:t>
            </a:r>
            <a:r>
              <a:rPr lang="en-US" sz="1600" dirty="0" err="1"/>
              <a:t>Batıcılık</a:t>
            </a:r>
            <a:r>
              <a:rPr lang="en-US" sz="1600" dirty="0"/>
              <a:t>	D)</a:t>
            </a:r>
            <a:r>
              <a:rPr lang="en-US" sz="1600" dirty="0" err="1"/>
              <a:t>Laiklik</a:t>
            </a:r>
            <a:endParaRPr lang="tr-TR" sz="1600" dirty="0"/>
          </a:p>
          <a:p>
            <a:pPr marL="0" indent="0">
              <a:buNone/>
            </a:pPr>
            <a:r>
              <a:rPr lang="tr-TR" sz="1600" dirty="0"/>
              <a:t> </a:t>
            </a:r>
          </a:p>
          <a:p>
            <a:pPr marL="0" indent="0">
              <a:buNone/>
            </a:pPr>
            <a:r>
              <a:rPr lang="tr-TR" sz="1600" dirty="0"/>
              <a:t> </a:t>
            </a:r>
          </a:p>
          <a:p>
            <a:pPr marL="0" indent="0">
              <a:buNone/>
            </a:pPr>
            <a:r>
              <a:rPr lang="tr-TR" sz="1600" dirty="0"/>
              <a:t> </a:t>
            </a:r>
          </a:p>
          <a:p>
            <a:pPr marL="0" indent="0">
              <a:buNone/>
            </a:pPr>
            <a:r>
              <a:rPr lang="tr-TR" sz="1600" dirty="0"/>
              <a:t> </a:t>
            </a:r>
          </a:p>
        </p:txBody>
      </p:sp>
      <p:sp>
        <p:nvSpPr>
          <p:cNvPr id="5" name="Dikdörtgen 4"/>
          <p:cNvSpPr/>
          <p:nvPr/>
        </p:nvSpPr>
        <p:spPr>
          <a:xfrm>
            <a:off x="4394579" y="1037230"/>
            <a:ext cx="4572000" cy="3046988"/>
          </a:xfrm>
          <a:prstGeom prst="rect">
            <a:avLst/>
          </a:prstGeom>
        </p:spPr>
        <p:txBody>
          <a:bodyPr wrap="square">
            <a:spAutoFit/>
          </a:bodyPr>
          <a:lstStyle/>
          <a:p>
            <a:r>
              <a:rPr lang="tr-TR" sz="1600" b="1" dirty="0"/>
              <a:t>***Erzurum Kongresi’nin aşağıda alınan kararlarından hangisi “tam bağımsızlık” prensibiyle yakından ilgilidir? </a:t>
            </a:r>
            <a:endParaRPr lang="tr-TR" sz="1600" dirty="0"/>
          </a:p>
          <a:p>
            <a:r>
              <a:rPr lang="tr-TR" sz="1600" b="1" dirty="0"/>
              <a:t>A)</a:t>
            </a:r>
            <a:r>
              <a:rPr lang="tr-TR" sz="1600" dirty="0"/>
              <a:t> Manda ve himaye kabul olunamaz. </a:t>
            </a:r>
          </a:p>
          <a:p>
            <a:r>
              <a:rPr lang="tr-TR" sz="1600" dirty="0"/>
              <a:t>B) İstanbul Hükümeti görevini yerine getiremediği takdirde geçici bir hükümet kurulacaktır. </a:t>
            </a:r>
          </a:p>
          <a:p>
            <a:r>
              <a:rPr lang="tr-TR" sz="1600" dirty="0"/>
              <a:t>C) Azınlıklara siyasi hakimiyet ve sosyal dengeyi bozacak haklar verilemez. </a:t>
            </a:r>
          </a:p>
          <a:p>
            <a:r>
              <a:rPr lang="tr-TR" sz="1600" dirty="0"/>
              <a:t>D) </a:t>
            </a:r>
            <a:r>
              <a:rPr lang="tr-TR" sz="1600" dirty="0" err="1"/>
              <a:t>Kuvayimilliye’yi</a:t>
            </a:r>
            <a:r>
              <a:rPr lang="tr-TR" sz="1600" dirty="0"/>
              <a:t> etkin ve milli iradeyi hakim kılmak esastır.</a:t>
            </a:r>
          </a:p>
          <a:p>
            <a:endParaRPr lang="tr-TR" sz="1600" dirty="0"/>
          </a:p>
          <a:p>
            <a:endParaRPr lang="tr-TR" sz="1600" dirty="0"/>
          </a:p>
        </p:txBody>
      </p:sp>
    </p:spTree>
    <p:extLst>
      <p:ext uri="{BB962C8B-B14F-4D97-AF65-F5344CB8AC3E}">
        <p14:creationId xmlns:p14="http://schemas.microsoft.com/office/powerpoint/2010/main" val="4038522752"/>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399" y="78523"/>
            <a:ext cx="8037679" cy="958707"/>
          </a:xfrm>
        </p:spPr>
        <p:txBody>
          <a:bodyPr>
            <a:normAutofit fontScale="90000"/>
          </a:bodyPr>
          <a:lstStyle/>
          <a:p>
            <a:pPr algn="ctr"/>
            <a:r>
              <a:rPr lang="tr-TR" dirty="0"/>
              <a:t>T.C. İNKILAP TARİHİ VE </a:t>
            </a:r>
            <a:r>
              <a:rPr lang="tr-TR" dirty="0" smtClean="0"/>
              <a:t>ATATÜRKÇÜLÜK</a:t>
            </a:r>
            <a:endParaRPr lang="tr-TR" dirty="0"/>
          </a:p>
        </p:txBody>
      </p:sp>
      <p:sp>
        <p:nvSpPr>
          <p:cNvPr id="3" name="İçerik Yer Tutucusu 2"/>
          <p:cNvSpPr>
            <a:spLocks noGrp="1"/>
          </p:cNvSpPr>
          <p:nvPr>
            <p:ph idx="1"/>
          </p:nvPr>
        </p:nvSpPr>
        <p:spPr>
          <a:xfrm>
            <a:off x="287457" y="1160059"/>
            <a:ext cx="4079827" cy="4831307"/>
          </a:xfrm>
          <a:ln w="25400"/>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tr-TR" sz="1600" dirty="0" smtClean="0"/>
              <a:t>8.</a:t>
            </a:r>
            <a:r>
              <a:rPr lang="en-US" sz="1600" dirty="0"/>
              <a:t> Erzurum </a:t>
            </a:r>
            <a:r>
              <a:rPr lang="en-US" sz="1600" dirty="0" err="1"/>
              <a:t>Kongresi’nin</a:t>
            </a:r>
            <a:r>
              <a:rPr lang="en-US" sz="1600" dirty="0"/>
              <a:t> </a:t>
            </a:r>
            <a:r>
              <a:rPr lang="en-US" sz="1600" dirty="0" err="1"/>
              <a:t>kararlarından</a:t>
            </a:r>
            <a:r>
              <a:rPr lang="en-US" sz="1600" dirty="0"/>
              <a:t> </a:t>
            </a:r>
            <a:r>
              <a:rPr lang="en-US" sz="1600" dirty="0" err="1"/>
              <a:t>bazıları</a:t>
            </a:r>
            <a:r>
              <a:rPr lang="en-US" sz="1600" dirty="0"/>
              <a:t> </a:t>
            </a:r>
            <a:r>
              <a:rPr lang="en-US" sz="1600" dirty="0" err="1"/>
              <a:t>şunlardır</a:t>
            </a:r>
            <a:r>
              <a:rPr lang="en-US" sz="1600" dirty="0"/>
              <a:t>:</a:t>
            </a:r>
            <a:endParaRPr lang="tr-TR" sz="1600" dirty="0"/>
          </a:p>
          <a:p>
            <a:pPr marL="0" indent="0">
              <a:buNone/>
            </a:pPr>
            <a:r>
              <a:rPr lang="en-US" sz="1600" dirty="0"/>
              <a:t> </a:t>
            </a:r>
            <a:endParaRPr lang="tr-TR" sz="1600" dirty="0"/>
          </a:p>
          <a:p>
            <a:pPr marL="0" lvl="1" indent="0">
              <a:buNone/>
            </a:pPr>
            <a:r>
              <a:rPr lang="en-US" sz="1600" dirty="0" err="1"/>
              <a:t>Millî</a:t>
            </a:r>
            <a:r>
              <a:rPr lang="en-US" sz="1600" dirty="0"/>
              <a:t> </a:t>
            </a:r>
            <a:r>
              <a:rPr lang="en-US" sz="1600" dirty="0" err="1"/>
              <a:t>sınırlar</a:t>
            </a:r>
            <a:r>
              <a:rPr lang="en-US" sz="1600" dirty="0"/>
              <a:t> </a:t>
            </a:r>
            <a:r>
              <a:rPr lang="en-US" sz="1600" dirty="0" err="1"/>
              <a:t>içinde</a:t>
            </a:r>
            <a:r>
              <a:rPr lang="en-US" sz="1600" dirty="0"/>
              <a:t> </a:t>
            </a:r>
            <a:r>
              <a:rPr lang="en-US" sz="1600" dirty="0" err="1"/>
              <a:t>vatan</a:t>
            </a:r>
            <a:r>
              <a:rPr lang="en-US" sz="1600" dirty="0"/>
              <a:t> </a:t>
            </a:r>
            <a:r>
              <a:rPr lang="en-US" sz="1600" dirty="0" err="1"/>
              <a:t>bir</a:t>
            </a:r>
            <a:r>
              <a:rPr lang="en-US" sz="1600" dirty="0"/>
              <a:t> </a:t>
            </a:r>
            <a:r>
              <a:rPr lang="en-US" sz="1600" dirty="0" err="1"/>
              <a:t>bütündür</a:t>
            </a:r>
            <a:r>
              <a:rPr lang="en-US" sz="1600" dirty="0"/>
              <a:t> </a:t>
            </a:r>
            <a:r>
              <a:rPr lang="en-US" sz="1600" dirty="0" err="1"/>
              <a:t>parça</a:t>
            </a:r>
            <a:r>
              <a:rPr lang="en-US" sz="1600" dirty="0"/>
              <a:t>- </a:t>
            </a:r>
            <a:r>
              <a:rPr lang="en-US" sz="1600" dirty="0" err="1"/>
              <a:t>lanamaz</a:t>
            </a:r>
            <a:r>
              <a:rPr lang="en-US" sz="1600" dirty="0"/>
              <a:t>.</a:t>
            </a:r>
            <a:endParaRPr lang="tr-TR" sz="1600" dirty="0"/>
          </a:p>
          <a:p>
            <a:pPr marL="0" lvl="1" indent="0">
              <a:buNone/>
            </a:pPr>
            <a:r>
              <a:rPr lang="en-US" sz="1600" dirty="0" err="1"/>
              <a:t>Kuvayımilliyeyi</a:t>
            </a:r>
            <a:r>
              <a:rPr lang="en-US" sz="1600" dirty="0"/>
              <a:t> </a:t>
            </a:r>
            <a:r>
              <a:rPr lang="en-US" sz="1600" dirty="0" err="1"/>
              <a:t>tek</a:t>
            </a:r>
            <a:r>
              <a:rPr lang="en-US" sz="1600" dirty="0"/>
              <a:t> </a:t>
            </a:r>
            <a:r>
              <a:rPr lang="en-US" sz="1600" dirty="0" err="1"/>
              <a:t>kuvvet</a:t>
            </a:r>
            <a:r>
              <a:rPr lang="en-US" sz="1600" dirty="0"/>
              <a:t> </a:t>
            </a:r>
            <a:r>
              <a:rPr lang="en-US" sz="1600" dirty="0" err="1"/>
              <a:t>olarak</a:t>
            </a:r>
            <a:r>
              <a:rPr lang="en-US" sz="1600" dirty="0"/>
              <a:t> </a:t>
            </a:r>
            <a:r>
              <a:rPr lang="en-US" sz="1600" dirty="0" err="1"/>
              <a:t>tanımak</a:t>
            </a:r>
            <a:r>
              <a:rPr lang="en-US" sz="1600" dirty="0"/>
              <a:t> </a:t>
            </a:r>
            <a:r>
              <a:rPr lang="en-US" sz="1600" dirty="0" err="1"/>
              <a:t>ve</a:t>
            </a:r>
            <a:endParaRPr lang="tr-TR" sz="1600" dirty="0"/>
          </a:p>
          <a:p>
            <a:pPr marL="0" indent="0">
              <a:buNone/>
            </a:pPr>
            <a:r>
              <a:rPr lang="en-US" sz="1600" dirty="0" err="1"/>
              <a:t>millî</a:t>
            </a:r>
            <a:r>
              <a:rPr lang="en-US" sz="1600" dirty="0"/>
              <a:t> </a:t>
            </a:r>
            <a:r>
              <a:rPr lang="en-US" sz="1600" dirty="0" err="1"/>
              <a:t>iradeyi</a:t>
            </a:r>
            <a:r>
              <a:rPr lang="en-US" sz="1600" dirty="0"/>
              <a:t> hakim </a:t>
            </a:r>
            <a:r>
              <a:rPr lang="en-US" sz="1600" dirty="0" err="1"/>
              <a:t>kılmak</a:t>
            </a:r>
            <a:r>
              <a:rPr lang="en-US" sz="1600" dirty="0"/>
              <a:t> </a:t>
            </a:r>
            <a:r>
              <a:rPr lang="en-US" sz="1600" dirty="0" err="1"/>
              <a:t>esastır</a:t>
            </a:r>
            <a:r>
              <a:rPr lang="en-US" sz="1600" dirty="0"/>
              <a:t>.</a:t>
            </a:r>
            <a:endParaRPr lang="tr-TR" sz="1600" dirty="0"/>
          </a:p>
          <a:p>
            <a:pPr marL="0" lvl="1" indent="0">
              <a:buNone/>
            </a:pPr>
            <a:r>
              <a:rPr lang="en-US" sz="1600" dirty="0"/>
              <a:t>Manda </a:t>
            </a:r>
            <a:r>
              <a:rPr lang="en-US" sz="1600" dirty="0" err="1"/>
              <a:t>ve</a:t>
            </a:r>
            <a:r>
              <a:rPr lang="en-US" sz="1600" dirty="0"/>
              <a:t> </a:t>
            </a:r>
            <a:r>
              <a:rPr lang="en-US" sz="1600" dirty="0" err="1"/>
              <a:t>himaye</a:t>
            </a:r>
            <a:r>
              <a:rPr lang="en-US" sz="1600" dirty="0"/>
              <a:t> </a:t>
            </a:r>
            <a:r>
              <a:rPr lang="en-US" sz="1600" dirty="0" err="1"/>
              <a:t>kabul</a:t>
            </a:r>
            <a:r>
              <a:rPr lang="en-US" sz="1600" dirty="0"/>
              <a:t> </a:t>
            </a:r>
            <a:r>
              <a:rPr lang="en-US" sz="1600" dirty="0" err="1"/>
              <a:t>olunamaz</a:t>
            </a:r>
            <a:r>
              <a:rPr lang="en-US" sz="1600" dirty="0"/>
              <a:t>.</a:t>
            </a:r>
            <a:endParaRPr lang="tr-TR" sz="1600" dirty="0"/>
          </a:p>
          <a:p>
            <a:pPr marL="0" indent="0">
              <a:buNone/>
            </a:pPr>
            <a:r>
              <a:rPr lang="en-US" sz="1600" dirty="0"/>
              <a:t> </a:t>
            </a:r>
            <a:endParaRPr lang="tr-TR" sz="1600" dirty="0"/>
          </a:p>
          <a:p>
            <a:pPr marL="0" indent="0">
              <a:buNone/>
            </a:pPr>
            <a:r>
              <a:rPr lang="en-US" sz="1600" b="1" dirty="0" err="1"/>
              <a:t>Kongre’nin</a:t>
            </a:r>
            <a:r>
              <a:rPr lang="en-US" sz="1600" b="1" dirty="0"/>
              <a:t> </a:t>
            </a:r>
            <a:r>
              <a:rPr lang="en-US" sz="1600" b="1" dirty="0" err="1"/>
              <a:t>bu</a:t>
            </a:r>
            <a:r>
              <a:rPr lang="en-US" sz="1600" b="1" dirty="0"/>
              <a:t> </a:t>
            </a:r>
            <a:r>
              <a:rPr lang="en-US" sz="1600" b="1" dirty="0" err="1"/>
              <a:t>kararlarıyla</a:t>
            </a:r>
            <a:r>
              <a:rPr lang="en-US" sz="1600" b="1" dirty="0"/>
              <a:t> </a:t>
            </a:r>
            <a:r>
              <a:rPr lang="en-US" sz="1600" b="1" dirty="0" err="1"/>
              <a:t>aşağıdakilerden</a:t>
            </a:r>
            <a:r>
              <a:rPr lang="en-US" sz="1600" b="1" dirty="0"/>
              <a:t> </a:t>
            </a:r>
            <a:r>
              <a:rPr lang="en-US" sz="1600" b="1" dirty="0" err="1"/>
              <a:t>hangisi</a:t>
            </a:r>
            <a:r>
              <a:rPr lang="en-US" sz="1600" b="1" dirty="0"/>
              <a:t> </a:t>
            </a:r>
            <a:r>
              <a:rPr lang="en-US" sz="1600" b="1" u="heavy" dirty="0" err="1"/>
              <a:t>amaçlanmamıştır</a:t>
            </a:r>
            <a:r>
              <a:rPr lang="en-US" sz="1600" b="1" dirty="0"/>
              <a:t>?</a:t>
            </a:r>
            <a:endParaRPr lang="tr-TR" sz="1600" b="1" dirty="0"/>
          </a:p>
          <a:p>
            <a:pPr marL="0" indent="0">
              <a:buNone/>
            </a:pPr>
            <a:r>
              <a:rPr lang="en-US" sz="1600" b="1" dirty="0"/>
              <a:t> </a:t>
            </a:r>
            <a:r>
              <a:rPr lang="en-US" sz="1600" dirty="0" smtClean="0"/>
              <a:t>A</a:t>
            </a:r>
            <a:r>
              <a:rPr lang="en-US" sz="1600" dirty="0"/>
              <a:t>) </a:t>
            </a:r>
            <a:r>
              <a:rPr lang="en-US" sz="1600" dirty="0" err="1"/>
              <a:t>Millî</a:t>
            </a:r>
            <a:r>
              <a:rPr lang="en-US" sz="1600" dirty="0"/>
              <a:t> </a:t>
            </a:r>
            <a:r>
              <a:rPr lang="en-US" sz="1600" dirty="0" err="1"/>
              <a:t>bağımsızlığın</a:t>
            </a:r>
            <a:r>
              <a:rPr lang="en-US" sz="1600" dirty="0"/>
              <a:t> </a:t>
            </a:r>
            <a:r>
              <a:rPr lang="en-US" sz="1600" dirty="0" err="1"/>
              <a:t>kazanılması</a:t>
            </a:r>
            <a:endParaRPr lang="tr-TR" sz="1600" dirty="0"/>
          </a:p>
          <a:p>
            <a:pPr marL="0" indent="0">
              <a:buNone/>
            </a:pPr>
            <a:r>
              <a:rPr lang="en-US" sz="1600" b="1" dirty="0"/>
              <a:t>B)</a:t>
            </a:r>
            <a:r>
              <a:rPr lang="en-US" sz="1600" dirty="0" err="1"/>
              <a:t>Toplumsal</a:t>
            </a:r>
            <a:r>
              <a:rPr lang="en-US" sz="1600" dirty="0"/>
              <a:t> </a:t>
            </a:r>
            <a:r>
              <a:rPr lang="en-US" sz="1600" dirty="0" err="1"/>
              <a:t>eşitliğin</a:t>
            </a:r>
            <a:r>
              <a:rPr lang="en-US" sz="1600" dirty="0"/>
              <a:t> </a:t>
            </a:r>
            <a:r>
              <a:rPr lang="en-US" sz="1600" dirty="0" err="1"/>
              <a:t>sağlanması</a:t>
            </a:r>
            <a:endParaRPr lang="tr-TR" sz="1600" dirty="0"/>
          </a:p>
          <a:p>
            <a:pPr marL="0" indent="0">
              <a:buNone/>
            </a:pPr>
            <a:r>
              <a:rPr lang="en-US" sz="1600" dirty="0"/>
              <a:t>C) </a:t>
            </a:r>
            <a:r>
              <a:rPr lang="en-US" sz="1600" dirty="0" err="1"/>
              <a:t>Toprak</a:t>
            </a:r>
            <a:r>
              <a:rPr lang="en-US" sz="1600" dirty="0"/>
              <a:t> </a:t>
            </a:r>
            <a:r>
              <a:rPr lang="en-US" sz="1600" dirty="0" err="1"/>
              <a:t>bütünlüğünün</a:t>
            </a:r>
            <a:r>
              <a:rPr lang="en-US" sz="1600" dirty="0"/>
              <a:t> </a:t>
            </a:r>
            <a:r>
              <a:rPr lang="en-US" sz="1600" dirty="0" err="1"/>
              <a:t>korunması</a:t>
            </a:r>
            <a:endParaRPr lang="tr-TR" sz="1600" dirty="0"/>
          </a:p>
          <a:p>
            <a:pPr marL="0" indent="0">
              <a:buNone/>
            </a:pPr>
            <a:r>
              <a:rPr lang="en-US" sz="1600" dirty="0"/>
              <a:t>D) </a:t>
            </a:r>
            <a:r>
              <a:rPr lang="en-US" sz="1600" dirty="0" err="1"/>
              <a:t>Millî</a:t>
            </a:r>
            <a:r>
              <a:rPr lang="en-US" sz="1600" dirty="0"/>
              <a:t> </a:t>
            </a:r>
            <a:r>
              <a:rPr lang="en-US" sz="1600" dirty="0" err="1"/>
              <a:t>egemenliğin</a:t>
            </a:r>
            <a:r>
              <a:rPr lang="en-US" sz="1600" dirty="0"/>
              <a:t> </a:t>
            </a:r>
            <a:r>
              <a:rPr lang="en-US" sz="1600" dirty="0" err="1"/>
              <a:t>gerçekleştirilmesi</a:t>
            </a:r>
            <a:endParaRPr lang="tr-TR" sz="1600" dirty="0"/>
          </a:p>
          <a:p>
            <a:pPr marL="0" indent="0">
              <a:buNone/>
            </a:pPr>
            <a:r>
              <a:rPr lang="tr-TR" sz="1600" dirty="0"/>
              <a:t> </a:t>
            </a:r>
          </a:p>
          <a:p>
            <a:pPr marL="0" indent="0">
              <a:buNone/>
            </a:pPr>
            <a:endParaRPr lang="tr-TR" sz="1600" dirty="0"/>
          </a:p>
        </p:txBody>
      </p:sp>
      <p:sp>
        <p:nvSpPr>
          <p:cNvPr id="5" name="Dikdörtgen 4"/>
          <p:cNvSpPr/>
          <p:nvPr/>
        </p:nvSpPr>
        <p:spPr>
          <a:xfrm>
            <a:off x="4477706" y="1369739"/>
            <a:ext cx="4572000" cy="3046988"/>
          </a:xfrm>
          <a:prstGeom prst="rect">
            <a:avLst/>
          </a:prstGeom>
        </p:spPr>
        <p:txBody>
          <a:bodyPr wrap="square">
            <a:spAutoFit/>
          </a:bodyPr>
          <a:lstStyle/>
          <a:p>
            <a:endParaRPr lang="tr-TR" sz="1600" b="1" dirty="0" smtClean="0"/>
          </a:p>
          <a:p>
            <a:r>
              <a:rPr lang="tr-TR" sz="1600" b="1" dirty="0" smtClean="0"/>
              <a:t>**</a:t>
            </a:r>
            <a:r>
              <a:rPr lang="tr-TR" sz="1600" b="1" dirty="0"/>
              <a:t>Erzurum Kongresi’nin aşağıda alınan kararlarından hangisi “tam bağımsızlık” prensibiyle yakından ilgilidir? </a:t>
            </a:r>
            <a:endParaRPr lang="tr-TR" sz="1600" dirty="0"/>
          </a:p>
          <a:p>
            <a:r>
              <a:rPr lang="tr-TR" sz="1600" b="1" dirty="0"/>
              <a:t>A)</a:t>
            </a:r>
            <a:r>
              <a:rPr lang="tr-TR" sz="1600" dirty="0"/>
              <a:t> Manda ve himaye kabul olunamaz. </a:t>
            </a:r>
          </a:p>
          <a:p>
            <a:r>
              <a:rPr lang="tr-TR" sz="1600" dirty="0"/>
              <a:t>B) İstanbul Hükümeti görevini yerine getiremediği takdirde geçici bir hükümet kurulacaktır. </a:t>
            </a:r>
          </a:p>
          <a:p>
            <a:r>
              <a:rPr lang="tr-TR" sz="1600" dirty="0"/>
              <a:t>C) Azınlıklara siyasi hakimiyet ve sosyal dengeyi bozacak haklar verilemez. </a:t>
            </a:r>
          </a:p>
          <a:p>
            <a:r>
              <a:rPr lang="tr-TR" sz="1600" dirty="0"/>
              <a:t>D) </a:t>
            </a:r>
            <a:r>
              <a:rPr lang="tr-TR" sz="1600" dirty="0" err="1"/>
              <a:t>Kuvayimilliye’yi</a:t>
            </a:r>
            <a:r>
              <a:rPr lang="tr-TR" sz="1600" dirty="0"/>
              <a:t> etkin ve milli iradeyi hakim kılmak esastır.</a:t>
            </a:r>
          </a:p>
          <a:p>
            <a:endParaRPr lang="tr-TR" sz="1600" dirty="0"/>
          </a:p>
        </p:txBody>
      </p:sp>
    </p:spTree>
    <p:extLst>
      <p:ext uri="{BB962C8B-B14F-4D97-AF65-F5344CB8AC3E}">
        <p14:creationId xmlns:p14="http://schemas.microsoft.com/office/powerpoint/2010/main" val="4038522752"/>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399" y="78523"/>
            <a:ext cx="8037679" cy="958707"/>
          </a:xfrm>
        </p:spPr>
        <p:txBody>
          <a:bodyPr>
            <a:normAutofit fontScale="90000"/>
          </a:bodyPr>
          <a:lstStyle/>
          <a:p>
            <a:pPr algn="ctr"/>
            <a:r>
              <a:rPr lang="tr-TR" dirty="0"/>
              <a:t>T.C. İNKILAP TARİHİ VE </a:t>
            </a:r>
            <a:r>
              <a:rPr lang="tr-TR" dirty="0" smtClean="0"/>
              <a:t>ATATÜRKÇÜLÜK</a:t>
            </a:r>
            <a:endParaRPr lang="tr-TR" dirty="0"/>
          </a:p>
        </p:txBody>
      </p:sp>
      <p:sp>
        <p:nvSpPr>
          <p:cNvPr id="3" name="İçerik Yer Tutucusu 2"/>
          <p:cNvSpPr>
            <a:spLocks noGrp="1"/>
          </p:cNvSpPr>
          <p:nvPr>
            <p:ph idx="1"/>
          </p:nvPr>
        </p:nvSpPr>
        <p:spPr>
          <a:xfrm>
            <a:off x="287457" y="1160060"/>
            <a:ext cx="4079827" cy="4351338"/>
          </a:xfrm>
          <a:ln w="25400"/>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tr-TR" sz="1600" b="1" dirty="0" smtClean="0"/>
              <a:t>9.</a:t>
            </a:r>
            <a:r>
              <a:rPr lang="en-US" sz="1600" dirty="0" err="1" smtClean="0"/>
              <a:t>Misakı</a:t>
            </a:r>
            <a:r>
              <a:rPr lang="tr-TR" sz="1600" dirty="0" smtClean="0"/>
              <a:t> </a:t>
            </a:r>
            <a:r>
              <a:rPr lang="en-US" sz="1600" dirty="0" err="1" smtClean="0"/>
              <a:t>millî’nin</a:t>
            </a:r>
            <a:r>
              <a:rPr lang="en-US" sz="1600" dirty="0" smtClean="0"/>
              <a:t> </a:t>
            </a:r>
            <a:r>
              <a:rPr lang="en-US" sz="1600" dirty="0" err="1"/>
              <a:t>kabulü</a:t>
            </a:r>
            <a:r>
              <a:rPr lang="en-US" sz="1600" dirty="0"/>
              <a:t> </a:t>
            </a:r>
            <a:r>
              <a:rPr lang="en-US" sz="1600" dirty="0" err="1"/>
              <a:t>ile</a:t>
            </a:r>
            <a:r>
              <a:rPr lang="en-US" sz="1600" dirty="0"/>
              <a:t> </a:t>
            </a:r>
            <a:r>
              <a:rPr lang="en-US" sz="1600" dirty="0" err="1"/>
              <a:t>millî</a:t>
            </a:r>
            <a:r>
              <a:rPr lang="en-US" sz="1600" dirty="0"/>
              <a:t> </a:t>
            </a:r>
            <a:r>
              <a:rPr lang="en-US" sz="1600" dirty="0" err="1"/>
              <a:t>ve</a:t>
            </a:r>
            <a:r>
              <a:rPr lang="en-US" sz="1600" dirty="0"/>
              <a:t> </a:t>
            </a:r>
            <a:r>
              <a:rPr lang="en-US" sz="1600" dirty="0" err="1"/>
              <a:t>bölünmez</a:t>
            </a:r>
            <a:r>
              <a:rPr lang="en-US" sz="1600" dirty="0"/>
              <a:t> </a:t>
            </a:r>
            <a:r>
              <a:rPr lang="en-US" sz="1600" dirty="0" err="1"/>
              <a:t>Türk</a:t>
            </a:r>
            <a:r>
              <a:rPr lang="en-US" sz="1600" dirty="0"/>
              <a:t> </a:t>
            </a:r>
            <a:r>
              <a:rPr lang="en-US" sz="1600" dirty="0" err="1"/>
              <a:t>ülkesinin</a:t>
            </a:r>
            <a:r>
              <a:rPr lang="en-US" sz="1600" dirty="0"/>
              <a:t> </a:t>
            </a:r>
            <a:r>
              <a:rPr lang="en-US" sz="1600" dirty="0" err="1"/>
              <a:t>sınırları</a:t>
            </a:r>
            <a:r>
              <a:rPr lang="en-US" sz="1600" dirty="0"/>
              <a:t> </a:t>
            </a:r>
            <a:r>
              <a:rPr lang="en-US" sz="1600" dirty="0" err="1"/>
              <a:t>çizilmiş</a:t>
            </a:r>
            <a:r>
              <a:rPr lang="en-US" sz="1600" dirty="0"/>
              <a:t>, her </a:t>
            </a:r>
            <a:r>
              <a:rPr lang="en-US" sz="1600" dirty="0" err="1"/>
              <a:t>türlü</a:t>
            </a:r>
            <a:r>
              <a:rPr lang="en-US" sz="1600" dirty="0"/>
              <a:t> </a:t>
            </a:r>
            <a:r>
              <a:rPr lang="en-US" sz="1600" dirty="0" err="1"/>
              <a:t>baskı</a:t>
            </a:r>
            <a:r>
              <a:rPr lang="en-US" sz="1600" dirty="0"/>
              <a:t> </a:t>
            </a:r>
            <a:r>
              <a:rPr lang="en-US" sz="1600" dirty="0" err="1"/>
              <a:t>ve</a:t>
            </a:r>
            <a:r>
              <a:rPr lang="en-US" sz="1600" dirty="0"/>
              <a:t> </a:t>
            </a:r>
            <a:r>
              <a:rPr lang="en-US" sz="1600" dirty="0" err="1"/>
              <a:t>kısıtlamalar</a:t>
            </a:r>
            <a:r>
              <a:rPr lang="en-US" sz="1600" dirty="0"/>
              <a:t> </a:t>
            </a:r>
            <a:r>
              <a:rPr lang="en-US" sz="1600" dirty="0" err="1"/>
              <a:t>reddedilmiştir</a:t>
            </a:r>
            <a:r>
              <a:rPr lang="en-US" sz="1600" dirty="0"/>
              <a:t>.</a:t>
            </a:r>
            <a:endParaRPr lang="tr-TR" sz="1600" dirty="0"/>
          </a:p>
          <a:p>
            <a:pPr marL="0" indent="0">
              <a:buNone/>
            </a:pPr>
            <a:r>
              <a:rPr lang="en-US" sz="1600" dirty="0"/>
              <a:t> </a:t>
            </a:r>
            <a:endParaRPr lang="tr-TR" sz="1600" dirty="0"/>
          </a:p>
          <a:p>
            <a:pPr marL="0" indent="0">
              <a:buNone/>
            </a:pPr>
            <a:r>
              <a:rPr lang="en-US" sz="1600" b="1" dirty="0"/>
              <a:t>Buna gore </a:t>
            </a:r>
            <a:r>
              <a:rPr lang="en-US" sz="1600" b="1" dirty="0" err="1" smtClean="0"/>
              <a:t>Misakı</a:t>
            </a:r>
            <a:r>
              <a:rPr lang="tr-TR" sz="1600" b="1" dirty="0" smtClean="0"/>
              <a:t> </a:t>
            </a:r>
            <a:r>
              <a:rPr lang="en-US" sz="1600" b="1" dirty="0" err="1" smtClean="0"/>
              <a:t>millî</a:t>
            </a:r>
            <a:r>
              <a:rPr lang="en-US" sz="1600" b="1" dirty="0" smtClean="0"/>
              <a:t> </a:t>
            </a:r>
            <a:r>
              <a:rPr lang="en-US" sz="1600" b="1" dirty="0" err="1"/>
              <a:t>ile</a:t>
            </a:r>
            <a:r>
              <a:rPr lang="en-US" sz="1600" b="1" dirty="0"/>
              <a:t>;</a:t>
            </a:r>
            <a:endParaRPr lang="tr-TR" sz="1600" b="1" dirty="0"/>
          </a:p>
          <a:p>
            <a:pPr marL="0" lvl="0" indent="0">
              <a:buNone/>
            </a:pPr>
            <a:r>
              <a:rPr lang="en-US" sz="1600" dirty="0" err="1"/>
              <a:t>Ulusal</a:t>
            </a:r>
            <a:r>
              <a:rPr lang="en-US" sz="1600" dirty="0"/>
              <a:t> </a:t>
            </a:r>
            <a:r>
              <a:rPr lang="en-US" sz="1600" dirty="0" err="1"/>
              <a:t>egemenlik</a:t>
            </a:r>
            <a:endParaRPr lang="tr-TR" sz="1600" dirty="0"/>
          </a:p>
          <a:p>
            <a:pPr marL="0" lvl="0" indent="0">
              <a:buNone/>
            </a:pPr>
            <a:r>
              <a:rPr lang="en-US" sz="1600" dirty="0"/>
              <a:t>Tam </a:t>
            </a:r>
            <a:r>
              <a:rPr lang="en-US" sz="1600" dirty="0" err="1"/>
              <a:t>bağımsızlık</a:t>
            </a:r>
            <a:endParaRPr lang="tr-TR" sz="1600" dirty="0"/>
          </a:p>
          <a:p>
            <a:pPr marL="0" lvl="0" indent="0">
              <a:buNone/>
            </a:pPr>
            <a:r>
              <a:rPr lang="en-US" sz="1600" dirty="0" err="1"/>
              <a:t>Vatanın</a:t>
            </a:r>
            <a:r>
              <a:rPr lang="en-US" sz="1600" dirty="0"/>
              <a:t> </a:t>
            </a:r>
            <a:r>
              <a:rPr lang="en-US" sz="1600" dirty="0" err="1"/>
              <a:t>bütünlüğü</a:t>
            </a:r>
            <a:endParaRPr lang="tr-TR" sz="1600" dirty="0"/>
          </a:p>
          <a:p>
            <a:pPr marL="0" lvl="0" indent="0">
              <a:buNone/>
            </a:pPr>
            <a:r>
              <a:rPr lang="en-US" sz="1600" dirty="0" err="1"/>
              <a:t>Çağdaşlık</a:t>
            </a:r>
            <a:endParaRPr lang="tr-TR" sz="1600" dirty="0"/>
          </a:p>
          <a:p>
            <a:pPr marL="0" indent="0">
              <a:buNone/>
            </a:pPr>
            <a:r>
              <a:rPr lang="en-US" sz="1600" b="1" dirty="0" err="1"/>
              <a:t>anlayışlarından</a:t>
            </a:r>
            <a:r>
              <a:rPr lang="en-US" sz="1600" b="1" dirty="0"/>
              <a:t> </a:t>
            </a:r>
            <a:r>
              <a:rPr lang="en-US" sz="1600" b="1" dirty="0" err="1"/>
              <a:t>hangilerinin</a:t>
            </a:r>
            <a:r>
              <a:rPr lang="en-US" sz="1600" b="1" dirty="0"/>
              <a:t> </a:t>
            </a:r>
            <a:r>
              <a:rPr lang="en-US" sz="1600" b="1" dirty="0" err="1"/>
              <a:t>benimsendiği</a:t>
            </a:r>
            <a:r>
              <a:rPr lang="en-US" sz="1600" b="1" dirty="0"/>
              <a:t> </a:t>
            </a:r>
            <a:r>
              <a:rPr lang="en-US" sz="1600" b="1" dirty="0" err="1"/>
              <a:t>söylenir</a:t>
            </a:r>
            <a:r>
              <a:rPr lang="en-US" sz="1600" b="1" dirty="0"/>
              <a:t>?</a:t>
            </a:r>
            <a:endParaRPr lang="tr-TR" sz="1600" b="1" dirty="0"/>
          </a:p>
          <a:p>
            <a:pPr marL="0" indent="0">
              <a:buNone/>
            </a:pPr>
            <a:r>
              <a:rPr lang="en-US" sz="1600" b="1" dirty="0"/>
              <a:t> </a:t>
            </a:r>
            <a:endParaRPr lang="tr-TR" sz="1600" dirty="0"/>
          </a:p>
          <a:p>
            <a:pPr marL="0" indent="0">
              <a:buNone/>
            </a:pPr>
            <a:r>
              <a:rPr lang="en-US" sz="1600" dirty="0"/>
              <a:t>A)</a:t>
            </a:r>
            <a:r>
              <a:rPr lang="en-US" sz="1600" dirty="0" err="1"/>
              <a:t>Yalnız</a:t>
            </a:r>
            <a:r>
              <a:rPr lang="en-US" sz="1600" dirty="0"/>
              <a:t> I	B) I </a:t>
            </a:r>
            <a:r>
              <a:rPr lang="en-US" sz="1600" dirty="0" err="1"/>
              <a:t>veIV</a:t>
            </a:r>
            <a:r>
              <a:rPr lang="en-US" sz="1600" dirty="0"/>
              <a:t>.</a:t>
            </a:r>
            <a:endParaRPr lang="tr-TR" sz="1600" dirty="0"/>
          </a:p>
          <a:p>
            <a:pPr marL="0" indent="0">
              <a:buNone/>
            </a:pPr>
            <a:r>
              <a:rPr lang="en-US" sz="1600" b="1" dirty="0"/>
              <a:t>C)</a:t>
            </a:r>
            <a:r>
              <a:rPr lang="en-US" sz="1600" dirty="0"/>
              <a:t> II </a:t>
            </a:r>
            <a:r>
              <a:rPr lang="en-US" sz="1600" dirty="0" err="1"/>
              <a:t>ve</a:t>
            </a:r>
            <a:r>
              <a:rPr lang="en-US" sz="1600" dirty="0"/>
              <a:t> III.	D) III </a:t>
            </a:r>
            <a:r>
              <a:rPr lang="en-US" sz="1600" dirty="0" err="1"/>
              <a:t>veIV</a:t>
            </a:r>
            <a:r>
              <a:rPr lang="en-US" sz="1600" dirty="0"/>
              <a:t>.</a:t>
            </a:r>
            <a:endParaRPr lang="tr-TR" sz="1600" dirty="0"/>
          </a:p>
          <a:p>
            <a:pPr marL="0" indent="0">
              <a:buNone/>
            </a:pPr>
            <a:endParaRPr lang="tr-TR" sz="1600" dirty="0"/>
          </a:p>
        </p:txBody>
      </p:sp>
      <p:sp>
        <p:nvSpPr>
          <p:cNvPr id="4" name="Dikdörtgen 3"/>
          <p:cNvSpPr/>
          <p:nvPr/>
        </p:nvSpPr>
        <p:spPr>
          <a:xfrm>
            <a:off x="4346281" y="1386165"/>
            <a:ext cx="4572000" cy="3293209"/>
          </a:xfrm>
          <a:prstGeom prst="rect">
            <a:avLst/>
          </a:prstGeom>
        </p:spPr>
        <p:txBody>
          <a:bodyPr>
            <a:spAutoFit/>
          </a:bodyPr>
          <a:lstStyle/>
          <a:p>
            <a:r>
              <a:rPr lang="tr-TR" sz="1600" dirty="0"/>
              <a:t>***</a:t>
            </a:r>
          </a:p>
          <a:p>
            <a:r>
              <a:rPr lang="tr-TR" sz="1600" dirty="0"/>
              <a:t>Aşağıda verilen Misakımillî kararlarından hangisi tam bağımsızlığı kısıtlar?</a:t>
            </a:r>
          </a:p>
          <a:p>
            <a:endParaRPr lang="tr-TR" sz="1600" dirty="0"/>
          </a:p>
          <a:p>
            <a:r>
              <a:rPr lang="tr-TR" sz="1600" dirty="0"/>
              <a:t>A) Boğazların dünya ticaretine ve ulaşımına açılması</a:t>
            </a:r>
          </a:p>
          <a:p>
            <a:r>
              <a:rPr lang="tr-TR" sz="1600" dirty="0"/>
              <a:t>bizim ve ilgili devletlerin birlikte verecekleri </a:t>
            </a:r>
            <a:r>
              <a:rPr lang="tr-TR" sz="1600" dirty="0" err="1"/>
              <a:t>kararabağlıdır</a:t>
            </a:r>
            <a:r>
              <a:rPr lang="tr-TR" sz="1600" dirty="0"/>
              <a:t>.</a:t>
            </a:r>
          </a:p>
          <a:p>
            <a:r>
              <a:rPr lang="tr-TR" sz="1600" dirty="0"/>
              <a:t>B) Siyasi, adli ve mali gelişmemize engel olacak </a:t>
            </a:r>
            <a:r>
              <a:rPr lang="tr-TR" sz="1600" dirty="0" err="1"/>
              <a:t>sınırlamalarkaldırılacaktır</a:t>
            </a:r>
            <a:r>
              <a:rPr lang="tr-TR" sz="1600" dirty="0"/>
              <a:t>.</a:t>
            </a:r>
          </a:p>
          <a:p>
            <a:r>
              <a:rPr lang="tr-TR" sz="1600" dirty="0"/>
              <a:t>C) Kars, Ardahan ve Batum için halk oylamasına başvurulacaktır.</a:t>
            </a:r>
          </a:p>
          <a:p>
            <a:r>
              <a:rPr lang="tr-TR" sz="1600" dirty="0"/>
              <a:t>D) Türk ve İslam çoğunluğunun bulunduğu bölgeler</a:t>
            </a:r>
          </a:p>
          <a:p>
            <a:r>
              <a:rPr lang="tr-TR" sz="1600" dirty="0"/>
              <a:t>bölünmez ayrılmaz bir bütün sayılacak.</a:t>
            </a:r>
          </a:p>
        </p:txBody>
      </p:sp>
    </p:spTree>
    <p:extLst>
      <p:ext uri="{BB962C8B-B14F-4D97-AF65-F5344CB8AC3E}">
        <p14:creationId xmlns:p14="http://schemas.microsoft.com/office/powerpoint/2010/main" val="4038522752"/>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sp>
        <p:nvSpPr>
          <p:cNvPr id="3" name="Dikdörtgen 2"/>
          <p:cNvSpPr/>
          <p:nvPr/>
        </p:nvSpPr>
        <p:spPr>
          <a:xfrm>
            <a:off x="1116280" y="1318160"/>
            <a:ext cx="6935190" cy="2123658"/>
          </a:xfrm>
          <a:prstGeom prst="rect">
            <a:avLst/>
          </a:prstGeom>
        </p:spPr>
        <p:txBody>
          <a:bodyPr wrap="square">
            <a:spAutoFit/>
          </a:bodyPr>
          <a:lstStyle/>
          <a:p>
            <a:r>
              <a:rPr lang="tr-TR" sz="2200" dirty="0"/>
              <a:t>Yapılan değerlendirmede soru tiplerinin farklı olsa da soru mantığının genelde benzer olduğu tespit edilmiştir. Bunun yanında %90-95 oranında benzer sorular da vardır. MEB  kazanım testlerinin hepsini özümseyerek çözebilen bir öğrencinin başarı düzeyinin </a:t>
            </a:r>
            <a:r>
              <a:rPr lang="tr-TR" sz="2200" dirty="0" err="1"/>
              <a:t>TEOG’da</a:t>
            </a:r>
            <a:r>
              <a:rPr lang="tr-TR" sz="2200" dirty="0"/>
              <a:t> % 90 </a:t>
            </a:r>
            <a:r>
              <a:rPr lang="tr-TR" sz="2200" dirty="0" smtClean="0"/>
              <a:t>civarlarında olacağı düşünülmektedir.</a:t>
            </a:r>
            <a:endParaRPr lang="tr-TR" sz="2200" dirty="0"/>
          </a:p>
        </p:txBody>
      </p:sp>
    </p:spTree>
    <p:extLst>
      <p:ext uri="{BB962C8B-B14F-4D97-AF65-F5344CB8AC3E}">
        <p14:creationId xmlns:p14="http://schemas.microsoft.com/office/powerpoint/2010/main" val="1991818274"/>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65" y="1101128"/>
            <a:ext cx="3893893" cy="2485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817" y="1101128"/>
            <a:ext cx="4413007" cy="248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512923"/>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93" y="993260"/>
            <a:ext cx="3732747" cy="5260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958" y="993260"/>
            <a:ext cx="4692258" cy="263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313943"/>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26" y="930667"/>
            <a:ext cx="3958357" cy="4175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Resim 4"/>
          <p:cNvPicPr/>
          <p:nvPr/>
        </p:nvPicPr>
        <p:blipFill>
          <a:blip r:embed="rId3"/>
          <a:stretch>
            <a:fillRect/>
          </a:stretch>
        </p:blipFill>
        <p:spPr>
          <a:xfrm>
            <a:off x="4317461" y="930666"/>
            <a:ext cx="4444594" cy="2966371"/>
          </a:xfrm>
          <a:prstGeom prst="rect">
            <a:avLst/>
          </a:prstGeom>
        </p:spPr>
      </p:pic>
    </p:spTree>
    <p:extLst>
      <p:ext uri="{BB962C8B-B14F-4D97-AF65-F5344CB8AC3E}">
        <p14:creationId xmlns:p14="http://schemas.microsoft.com/office/powerpoint/2010/main" val="2437150263"/>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91" y="986023"/>
            <a:ext cx="4039891" cy="3443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72"/>
          <a:stretch/>
        </p:blipFill>
        <p:spPr bwMode="auto">
          <a:xfrm>
            <a:off x="4325207" y="986023"/>
            <a:ext cx="4714504" cy="214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15026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2773" name="Resim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9076"/>
            <a:ext cx="4260906" cy="3106655"/>
          </a:xfrm>
          <a:prstGeom prst="rect">
            <a:avLst/>
          </a:prstGeom>
          <a:noFill/>
          <a:extLst>
            <a:ext uri="{909E8E84-426E-40DD-AFC4-6F175D3DCCD1}">
              <a14:hiddenFill xmlns:a14="http://schemas.microsoft.com/office/drawing/2010/main">
                <a:solidFill>
                  <a:srgbClr val="FFFFFF"/>
                </a:solidFill>
              </a14:hiddenFill>
            </a:ext>
          </a:extLst>
        </p:spPr>
      </p:pic>
      <p:pic>
        <p:nvPicPr>
          <p:cNvPr id="32770" name="Resim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96275"/>
            <a:ext cx="352425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2769" name="Resim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10925"/>
            <a:ext cx="3448050" cy="2505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2" name="Rectangle 7"/>
          <p:cNvSpPr>
            <a:spLocks noChangeArrowheads="1"/>
          </p:cNvSpPr>
          <p:nvPr/>
        </p:nvSpPr>
        <p:spPr bwMode="auto">
          <a:xfrm>
            <a:off x="0" y="2867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6" name="Rectangle 9"/>
          <p:cNvSpPr>
            <a:spLocks noChangeArrowheads="1"/>
          </p:cNvSpPr>
          <p:nvPr/>
        </p:nvSpPr>
        <p:spPr bwMode="auto">
          <a:xfrm>
            <a:off x="0" y="10753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63" y="919079"/>
            <a:ext cx="4048019" cy="2904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57857"/>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29" y="862384"/>
            <a:ext cx="3276600" cy="4848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61855" y="862384"/>
            <a:ext cx="4389120" cy="385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150263"/>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6" y="904319"/>
            <a:ext cx="3276600" cy="364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291" y="897792"/>
            <a:ext cx="5075646" cy="307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709838"/>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59" y="935799"/>
            <a:ext cx="3596419" cy="3461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747" y="935800"/>
            <a:ext cx="5072919" cy="182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709838"/>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2" y="906173"/>
            <a:ext cx="3528105" cy="4247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103126" y="906173"/>
            <a:ext cx="460883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709838"/>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59" y="851809"/>
            <a:ext cx="3248025" cy="3114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59" y="4143190"/>
            <a:ext cx="335280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190113" y="914157"/>
            <a:ext cx="3907223" cy="30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832" y="4143190"/>
            <a:ext cx="4648021" cy="22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709838"/>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30" y="732992"/>
            <a:ext cx="3371850" cy="5724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956" y="732991"/>
            <a:ext cx="4822781" cy="505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709838"/>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90" y="919101"/>
            <a:ext cx="3628221" cy="3514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693" y="919101"/>
            <a:ext cx="5055316" cy="219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150263"/>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54" y="855146"/>
            <a:ext cx="3621602" cy="5359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38" y="855147"/>
            <a:ext cx="4617838" cy="260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150263"/>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159" y="0"/>
            <a:ext cx="7873906" cy="958707"/>
          </a:xfrm>
        </p:spPr>
        <p:txBody>
          <a:bodyPr>
            <a:normAutofit/>
          </a:bodyPr>
          <a:lstStyle/>
          <a:p>
            <a:pPr algn="ctr"/>
            <a:r>
              <a:rPr lang="tr-TR" dirty="0" smtClean="0"/>
              <a:t>DİN KÜLTÜRÜ VE AHLAK BİLGİSİ</a:t>
            </a: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42" y="911430"/>
            <a:ext cx="3681636" cy="4004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787" y="911430"/>
            <a:ext cx="4479021" cy="276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177472"/>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sp>
        <p:nvSpPr>
          <p:cNvPr id="6" name="İçerik Yer Tutucusu 2"/>
          <p:cNvSpPr>
            <a:spLocks noGrp="1"/>
          </p:cNvSpPr>
          <p:nvPr>
            <p:ph idx="1"/>
          </p:nvPr>
        </p:nvSpPr>
        <p:spPr>
          <a:xfrm>
            <a:off x="505820" y="1457135"/>
            <a:ext cx="7886700" cy="4351338"/>
          </a:xfrm>
        </p:spPr>
        <p:txBody>
          <a:bodyPr/>
          <a:lstStyle/>
          <a:p>
            <a:r>
              <a:rPr lang="tr-TR" dirty="0" smtClean="0"/>
              <a:t>Sorular incelendiğinde, </a:t>
            </a:r>
            <a:r>
              <a:rPr lang="tr-TR" dirty="0"/>
              <a:t>MEB kazanım </a:t>
            </a:r>
            <a:r>
              <a:rPr lang="tr-TR" dirty="0" smtClean="0"/>
              <a:t>kavrama testleri TEOG İngilizce soruları ile ciddi anlamda benzerlik göstermektedir.</a:t>
            </a:r>
          </a:p>
          <a:p>
            <a:r>
              <a:rPr lang="tr-TR" dirty="0" smtClean="0"/>
              <a:t>Sadece soruda, </a:t>
            </a:r>
            <a:r>
              <a:rPr lang="tr-TR" dirty="0"/>
              <a:t>MEB kazanım kavrama </a:t>
            </a:r>
            <a:r>
              <a:rPr lang="tr-TR" dirty="0" smtClean="0"/>
              <a:t>testlerinde benzer soru bulunmamaktadır. Ancak diğer sorular temelde aynı kazanımı ölçmektedir.</a:t>
            </a:r>
          </a:p>
          <a:p>
            <a:r>
              <a:rPr lang="tr-TR" dirty="0" smtClean="0"/>
              <a:t>Bu anlamda, TEOG sınavı öncesi</a:t>
            </a:r>
            <a:r>
              <a:rPr lang="tr-TR" dirty="0"/>
              <a:t>, MEB kazanım kavrama </a:t>
            </a:r>
            <a:r>
              <a:rPr lang="tr-TR" dirty="0" smtClean="0"/>
              <a:t>testlerinin çözülmesi öğrenciler için büyük önem taşımaktadır.</a:t>
            </a:r>
            <a:endParaRPr lang="tr-TR" dirty="0"/>
          </a:p>
        </p:txBody>
      </p:sp>
    </p:spTree>
    <p:extLst>
      <p:ext uri="{BB962C8B-B14F-4D97-AF65-F5344CB8AC3E}">
        <p14:creationId xmlns:p14="http://schemas.microsoft.com/office/powerpoint/2010/main" val="578255581"/>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a:blip r:embed="rId2" cstate="print"/>
          <a:srcRect/>
          <a:stretch>
            <a:fillRect/>
          </a:stretch>
        </p:blipFill>
        <p:spPr bwMode="auto">
          <a:xfrm>
            <a:off x="212252" y="1362836"/>
            <a:ext cx="3836961" cy="2894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746" name="Resim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595" y="1362836"/>
            <a:ext cx="4406018" cy="34337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42438072"/>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82" y="1029979"/>
            <a:ext cx="3276600" cy="108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57" y="2273588"/>
            <a:ext cx="3438525" cy="3971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614" y="3666645"/>
            <a:ext cx="33051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372614" y="1029979"/>
            <a:ext cx="40290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765532"/>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53" y="1100492"/>
            <a:ext cx="3438525" cy="1419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53" y="3119792"/>
            <a:ext cx="360045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860" y="3119792"/>
            <a:ext cx="4266011" cy="193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4746861" y="1255594"/>
            <a:ext cx="3168839" cy="646331"/>
          </a:xfrm>
          <a:prstGeom prst="rect">
            <a:avLst/>
          </a:prstGeom>
          <a:noFill/>
        </p:spPr>
        <p:txBody>
          <a:bodyPr wrap="square" rtlCol="0">
            <a:spAutoFit/>
          </a:bodyPr>
          <a:lstStyle/>
          <a:p>
            <a:r>
              <a:rPr lang="tr-TR" dirty="0" smtClean="0"/>
              <a:t>Bu soru ile ilgili kazanım testinde soru çıkmamıştır.</a:t>
            </a:r>
            <a:endParaRPr lang="tr-TR" dirty="0"/>
          </a:p>
        </p:txBody>
      </p:sp>
    </p:spTree>
    <p:extLst>
      <p:ext uri="{BB962C8B-B14F-4D97-AF65-F5344CB8AC3E}">
        <p14:creationId xmlns:p14="http://schemas.microsoft.com/office/powerpoint/2010/main" val="2111759997"/>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84" y="1225019"/>
            <a:ext cx="3362325" cy="165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34" y="4018697"/>
            <a:ext cx="3381375"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539" y="1167310"/>
            <a:ext cx="3952673" cy="226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915" y="4018697"/>
            <a:ext cx="3938154" cy="180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716615"/>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523"/>
          <a:stretch/>
        </p:blipFill>
        <p:spPr bwMode="auto">
          <a:xfrm>
            <a:off x="502764" y="1074973"/>
            <a:ext cx="3321091" cy="3343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4" y="4676485"/>
            <a:ext cx="2933700" cy="148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221" y="1074974"/>
            <a:ext cx="4489800" cy="290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4678799" y="5096269"/>
            <a:ext cx="3168839" cy="646331"/>
          </a:xfrm>
          <a:prstGeom prst="rect">
            <a:avLst/>
          </a:prstGeom>
          <a:noFill/>
        </p:spPr>
        <p:txBody>
          <a:bodyPr wrap="square" rtlCol="0">
            <a:spAutoFit/>
          </a:bodyPr>
          <a:lstStyle/>
          <a:p>
            <a:r>
              <a:rPr lang="tr-TR" dirty="0" smtClean="0"/>
              <a:t>Bu soru ile ilgili kazanım testinde soru çıkmamıştır.</a:t>
            </a:r>
            <a:endParaRPr lang="tr-TR" dirty="0"/>
          </a:p>
        </p:txBody>
      </p:sp>
    </p:spTree>
    <p:extLst>
      <p:ext uri="{BB962C8B-B14F-4D97-AF65-F5344CB8AC3E}">
        <p14:creationId xmlns:p14="http://schemas.microsoft.com/office/powerpoint/2010/main" val="293414110"/>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1" y="1319940"/>
            <a:ext cx="3409950"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95" y="3720151"/>
            <a:ext cx="3419475" cy="165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2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091" y="1094309"/>
            <a:ext cx="40386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4619422" y="4225660"/>
            <a:ext cx="3168839" cy="646331"/>
          </a:xfrm>
          <a:prstGeom prst="rect">
            <a:avLst/>
          </a:prstGeom>
          <a:noFill/>
        </p:spPr>
        <p:txBody>
          <a:bodyPr wrap="square" rtlCol="0">
            <a:spAutoFit/>
          </a:bodyPr>
          <a:lstStyle/>
          <a:p>
            <a:r>
              <a:rPr lang="tr-TR" dirty="0" smtClean="0"/>
              <a:t>Bu soru ile ilgili kazanım testinde soru çıkmamıştır.</a:t>
            </a:r>
            <a:endParaRPr lang="tr-TR" dirty="0"/>
          </a:p>
        </p:txBody>
      </p:sp>
    </p:spTree>
    <p:extLst>
      <p:ext uri="{BB962C8B-B14F-4D97-AF65-F5344CB8AC3E}">
        <p14:creationId xmlns:p14="http://schemas.microsoft.com/office/powerpoint/2010/main" val="855468324"/>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53" y="1381125"/>
            <a:ext cx="3581400" cy="4095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483" y="1381125"/>
            <a:ext cx="40005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334405"/>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1" y="1840698"/>
            <a:ext cx="36576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063" y="1907373"/>
            <a:ext cx="40005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548761"/>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grpSp>
        <p:nvGrpSpPr>
          <p:cNvPr id="3" name="Grup 2"/>
          <p:cNvGrpSpPr/>
          <p:nvPr/>
        </p:nvGrpSpPr>
        <p:grpSpPr>
          <a:xfrm>
            <a:off x="423081" y="1261849"/>
            <a:ext cx="3919537" cy="4773020"/>
            <a:chOff x="423081" y="1261849"/>
            <a:chExt cx="3919537" cy="477302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4260"/>
            <a:stretch/>
          </p:blipFill>
          <p:spPr bwMode="auto">
            <a:xfrm>
              <a:off x="582020" y="1261849"/>
              <a:ext cx="3305175" cy="79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81" y="2053419"/>
              <a:ext cx="2009775" cy="2000250"/>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181" y="2053419"/>
              <a:ext cx="19526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81" y="4046987"/>
              <a:ext cx="19431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2368" y="4053669"/>
              <a:ext cx="20002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36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3881" y="1319212"/>
            <a:ext cx="398145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081" y="1261849"/>
            <a:ext cx="4091160" cy="4773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6145171"/>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4542"/>
          <a:stretch/>
        </p:blipFill>
        <p:spPr bwMode="auto">
          <a:xfrm>
            <a:off x="793490" y="1287012"/>
            <a:ext cx="3571875" cy="78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65" y="2073750"/>
            <a:ext cx="1956245" cy="193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109" y="2136443"/>
            <a:ext cx="1937721" cy="189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820" y="4025093"/>
            <a:ext cx="1971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495" y="4034618"/>
            <a:ext cx="19621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Metin kutusu 8"/>
          <p:cNvSpPr txBox="1"/>
          <p:nvPr/>
        </p:nvSpPr>
        <p:spPr>
          <a:xfrm>
            <a:off x="5320067" y="2383738"/>
            <a:ext cx="3168839" cy="646331"/>
          </a:xfrm>
          <a:prstGeom prst="rect">
            <a:avLst/>
          </a:prstGeom>
          <a:noFill/>
        </p:spPr>
        <p:txBody>
          <a:bodyPr wrap="square" rtlCol="0">
            <a:spAutoFit/>
          </a:bodyPr>
          <a:lstStyle/>
          <a:p>
            <a:r>
              <a:rPr lang="tr-TR" dirty="0" smtClean="0"/>
              <a:t>Bu soru ile ilgili kazanım testinde soru çıkmamıştır.</a:t>
            </a:r>
            <a:endParaRPr lang="tr-TR"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601" y="1287011"/>
            <a:ext cx="4383877" cy="4911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9224921"/>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52" y="1534804"/>
            <a:ext cx="305752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81" y="818297"/>
            <a:ext cx="3124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068" y="1275497"/>
            <a:ext cx="39052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77104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rotWithShape="1">
          <a:blip r:embed="rId2" cstate="print"/>
          <a:srcRect b="8960"/>
          <a:stretch/>
        </p:blipFill>
        <p:spPr bwMode="auto">
          <a:xfrm>
            <a:off x="310894" y="1117464"/>
            <a:ext cx="3780589" cy="3157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23" name="Resim 63"/>
          <p:cNvPicPr>
            <a:picLocks noChangeAspect="1" noChangeArrowheads="1"/>
          </p:cNvPicPr>
          <p:nvPr/>
        </p:nvPicPr>
        <p:blipFill rotWithShape="1">
          <a:blip r:embed="rId3">
            <a:extLst>
              <a:ext uri="{28A0092B-C50C-407E-A947-70E740481C1C}">
                <a14:useLocalDpi xmlns:a14="http://schemas.microsoft.com/office/drawing/2010/main" val="0"/>
              </a:ext>
            </a:extLst>
          </a:blip>
          <a:srcRect t="3612" b="8889"/>
          <a:stretch/>
        </p:blipFill>
        <p:spPr bwMode="auto">
          <a:xfrm>
            <a:off x="4405746" y="1117464"/>
            <a:ext cx="4616919" cy="32581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5"/>
          <p:cNvSpPr>
            <a:spLocks noChangeArrowheads="1"/>
          </p:cNvSpPr>
          <p:nvPr/>
        </p:nvSpPr>
        <p:spPr bwMode="auto">
          <a:xfrm>
            <a:off x="0" y="3276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6"/>
          <p:cNvSpPr>
            <a:spLocks noChangeArrowheads="1"/>
          </p:cNvSpPr>
          <p:nvPr/>
        </p:nvSpPr>
        <p:spPr bwMode="auto">
          <a:xfrm>
            <a:off x="0" y="6286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42438072"/>
      </p:ext>
    </p:extLst>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1" y="2917153"/>
            <a:ext cx="3086100" cy="1257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81" y="4859670"/>
            <a:ext cx="3086100"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81" y="1261974"/>
            <a:ext cx="3448050"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839" y="1261973"/>
            <a:ext cx="3209639" cy="138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8839" y="3069552"/>
            <a:ext cx="3805728" cy="126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3841" y="4859670"/>
            <a:ext cx="3003538" cy="113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331187"/>
      </p:ext>
    </p:extLst>
  </p:cSld>
  <p:clrMapOvr>
    <a:masterClrMapping/>
  </p:clrMapOvr>
  <p:transition spd="slow">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7354"/>
            <a:ext cx="4619269" cy="44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48" r="2267"/>
          <a:stretch/>
        </p:blipFill>
        <p:spPr bwMode="auto">
          <a:xfrm>
            <a:off x="4619269" y="1087354"/>
            <a:ext cx="4394579" cy="280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55180"/>
      </p:ext>
    </p:extLst>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88" y="1350212"/>
            <a:ext cx="3438525" cy="128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88" y="3589498"/>
            <a:ext cx="352425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48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58478" y="1293239"/>
            <a:ext cx="3406915" cy="139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0983" y="3386848"/>
            <a:ext cx="4455660" cy="183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075428"/>
      </p:ext>
    </p:extLst>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63" y="201353"/>
            <a:ext cx="7886700" cy="958707"/>
          </a:xfrm>
        </p:spPr>
        <p:txBody>
          <a:bodyPr/>
          <a:lstStyle/>
          <a:p>
            <a:pPr algn="ctr"/>
            <a:r>
              <a:rPr lang="tr-TR" dirty="0" smtClean="0"/>
              <a:t>YABANCI DİL(İNGİLİZCE)</a:t>
            </a:r>
            <a:endParaRPr lang="tr-T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529" y="910419"/>
            <a:ext cx="398145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75" y="1744417"/>
            <a:ext cx="3618445" cy="1592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9352727"/>
      </p:ext>
    </p:extLst>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589" y="0"/>
            <a:ext cx="4162245" cy="4162245"/>
          </a:xfrm>
          <a:prstGeom prst="rect">
            <a:avLst/>
          </a:prstGeom>
        </p:spPr>
      </p:pic>
      <p:sp>
        <p:nvSpPr>
          <p:cNvPr id="6" name="Dikdörtgen 5"/>
          <p:cNvSpPr/>
          <p:nvPr/>
        </p:nvSpPr>
        <p:spPr>
          <a:xfrm>
            <a:off x="546545" y="4162245"/>
            <a:ext cx="7960332"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6600" b="1" cap="all" dirty="0" smtClean="0">
                <a:ln w="0"/>
                <a:solidFill>
                  <a:srgbClr val="00B0F0"/>
                </a:solidFill>
                <a:effectLst>
                  <a:reflection blurRad="12700" stA="50000" endPos="50000" dist="5000" dir="5400000" sy="-100000" rotWithShape="0"/>
                </a:effectLst>
              </a:rPr>
              <a:t>TEŞEKKÜRLER</a:t>
            </a:r>
            <a:endParaRPr lang="tr-TR" sz="6600" b="1" cap="all" dirty="0">
              <a:ln w="0"/>
              <a:solidFill>
                <a:srgbClr val="00B0F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74918113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3850" y="197190"/>
            <a:ext cx="7886700" cy="958707"/>
          </a:xfrm>
        </p:spPr>
        <p:txBody>
          <a:bodyPr/>
          <a:lstStyle/>
          <a:p>
            <a:pPr algn="ctr"/>
            <a:r>
              <a:rPr lang="tr-TR" dirty="0" smtClean="0"/>
              <a:t>TÜRKÇE</a:t>
            </a:r>
            <a:endParaRPr lang="tr-TR" dirty="0"/>
          </a:p>
        </p:txBody>
      </p:sp>
      <p:pic>
        <p:nvPicPr>
          <p:cNvPr id="8" name="Resim 7"/>
          <p:cNvPicPr/>
          <p:nvPr/>
        </p:nvPicPr>
        <p:blipFill rotWithShape="1">
          <a:blip r:embed="rId2" cstate="print"/>
          <a:srcRect l="2508" t="10085"/>
          <a:stretch/>
        </p:blipFill>
        <p:spPr bwMode="auto">
          <a:xfrm>
            <a:off x="236983" y="1481767"/>
            <a:ext cx="4120217" cy="2864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699" name="Resim 70"/>
          <p:cNvPicPr>
            <a:picLocks noChangeAspect="1" noChangeArrowheads="1"/>
          </p:cNvPicPr>
          <p:nvPr/>
        </p:nvPicPr>
        <p:blipFill rotWithShape="1">
          <a:blip r:embed="rId3">
            <a:extLst>
              <a:ext uri="{28A0092B-C50C-407E-A947-70E740481C1C}">
                <a14:useLocalDpi xmlns:a14="http://schemas.microsoft.com/office/drawing/2010/main" val="0"/>
              </a:ext>
            </a:extLst>
          </a:blip>
          <a:srcRect b="12421"/>
          <a:stretch/>
        </p:blipFill>
        <p:spPr bwMode="auto">
          <a:xfrm>
            <a:off x="4464600" y="1474515"/>
            <a:ext cx="4510580" cy="2503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4924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4243807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345" y="-52192"/>
            <a:ext cx="7886700" cy="958707"/>
          </a:xfrm>
        </p:spPr>
        <p:txBody>
          <a:bodyPr/>
          <a:lstStyle/>
          <a:p>
            <a:pPr algn="ctr"/>
            <a:r>
              <a:rPr lang="tr-TR" dirty="0" smtClean="0"/>
              <a:t>TÜRKÇE</a:t>
            </a:r>
            <a:endParaRPr lang="tr-TR" dirty="0"/>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p:cNvPicPr/>
          <p:nvPr/>
        </p:nvPicPr>
        <p:blipFill rotWithShape="1">
          <a:blip r:embed="rId2" cstate="print"/>
          <a:srcRect t="2614" r="10306" b="7030"/>
          <a:stretch/>
        </p:blipFill>
        <p:spPr bwMode="auto">
          <a:xfrm>
            <a:off x="405423" y="932213"/>
            <a:ext cx="3442182" cy="4539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6" name="Resim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651" y="932212"/>
            <a:ext cx="4445898" cy="3711039"/>
          </a:xfrm>
          <a:prstGeom prst="rect">
            <a:avLst/>
          </a:prstGeom>
          <a:noFill/>
          <a:extLst>
            <a:ext uri="{909E8E84-426E-40DD-AFC4-6F175D3DCCD1}">
              <a14:hiddenFill xmlns:a14="http://schemas.microsoft.com/office/drawing/2010/main">
                <a:solidFill>
                  <a:srgbClr val="FFFFFF"/>
                </a:solidFill>
              </a14:hiddenFill>
            </a:ext>
          </a:extLst>
        </p:spPr>
      </p:pic>
      <p:pic>
        <p:nvPicPr>
          <p:cNvPr id="28674" name="Resim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05700"/>
            <a:ext cx="363855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28673" name="Resim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144250"/>
            <a:ext cx="3514725" cy="2600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7"/>
          <p:cNvSpPr>
            <a:spLocks noChangeArrowheads="1"/>
          </p:cNvSpPr>
          <p:nvPr/>
        </p:nvSpPr>
        <p:spPr bwMode="auto">
          <a:xfrm>
            <a:off x="0" y="7048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8"/>
          <p:cNvSpPr>
            <a:spLocks noChangeArrowheads="1"/>
          </p:cNvSpPr>
          <p:nvPr/>
        </p:nvSpPr>
        <p:spPr bwMode="auto">
          <a:xfrm>
            <a:off x="0" y="10687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243807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TotalTime>
  <Words>1396</Words>
  <Application>Microsoft Office PowerPoint</Application>
  <PresentationFormat>Ekran Gösterisi (4:3)</PresentationFormat>
  <Paragraphs>322</Paragraphs>
  <Slides>74</Slides>
  <Notes>0</Notes>
  <HiddenSlides>0</HiddenSlides>
  <MMClips>0</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Office Teması</vt:lpstr>
      <vt:lpstr>PowerPoint Sunusu</vt:lpstr>
      <vt:lpstr>Açıklamalar</vt:lpstr>
      <vt:lpstr>TÜRKÇE</vt:lpstr>
      <vt:lpstr>TÜRKÇE</vt:lpstr>
      <vt:lpstr>TÜRKÇE</vt:lpstr>
      <vt:lpstr>TÜRKÇE</vt:lpstr>
      <vt:lpstr>TÜRKÇE</vt:lpstr>
      <vt:lpstr>TÜRKÇE</vt:lpstr>
      <vt:lpstr>TÜRKÇE</vt:lpstr>
      <vt:lpstr>TÜRKÇE</vt:lpstr>
      <vt:lpstr>TÜRKÇE</vt:lpstr>
      <vt:lpstr>TÜRKÇE</vt:lpstr>
      <vt:lpstr>TÜRKÇE</vt:lpstr>
      <vt:lpstr>TÜRKÇE</vt:lpstr>
      <vt:lpstr>TÜRKÇE</vt:lpstr>
      <vt:lpstr>TÜRKÇE</vt:lpstr>
      <vt:lpstr>TÜRKÇE</vt:lpstr>
      <vt:lpstr>TÜRKÇE</vt:lpstr>
      <vt:lpstr>TÜRKÇE</vt:lpstr>
      <vt:lpstr>MATEMATİK</vt:lpstr>
      <vt:lpstr>MATEMATİK</vt:lpstr>
      <vt:lpstr>MATEMATİK</vt:lpstr>
      <vt:lpstr>MATEMATİK</vt:lpstr>
      <vt:lpstr>MATEMATİK</vt:lpstr>
      <vt:lpstr>MATEMATİK</vt:lpstr>
      <vt:lpstr>MATEMATİK</vt:lpstr>
      <vt:lpstr>MATEMATİK</vt:lpstr>
      <vt:lpstr>MATEMATİK</vt:lpstr>
      <vt:lpstr>FEN BİLGİSİ</vt:lpstr>
      <vt:lpstr>FEN BİLGİSİ</vt:lpstr>
      <vt:lpstr>FEN BİLGİSİ</vt:lpstr>
      <vt:lpstr>FEN BİLGİSİ</vt:lpstr>
      <vt:lpstr>FEN BİLGİSİ</vt:lpstr>
      <vt:lpstr>FEN BİLGİSİ</vt:lpstr>
      <vt:lpstr>FEN BİLGİSİ</vt:lpstr>
      <vt:lpstr>T.C. İNKILAP TARİHİ VE ATATÜRKÇÜLÜK</vt:lpstr>
      <vt:lpstr>T.C. İNKILAP TARİHİ VE ATATÜRKÇÜLÜK</vt:lpstr>
      <vt:lpstr>T.C. İNKILAP TARİHİ VE ATATÜRKÇÜLÜK</vt:lpstr>
      <vt:lpstr>T.C. İNKILAP TARİHİ VE ATATÜRKÇÜLÜK</vt:lpstr>
      <vt:lpstr>T.C. İNKILAP TARİHİ VE ATATÜRKÇÜLÜK</vt:lpstr>
      <vt:lpstr>T.C. İNKILAP TARİHİ VE ATATÜRKÇÜLÜK</vt:lpstr>
      <vt:lpstr>T.C. İNKILAP TARİHİ VE ATATÜRKÇÜLÜK</vt:lpstr>
      <vt:lpstr>T.C. İNKILAP TARİHİ VE ATATÜRKÇÜLÜK</vt:lpstr>
      <vt:lpstr>T.C. İNKILAP TARİHİ VE ATATÜRKÇÜLÜK</vt:lpstr>
      <vt:lpstr>DİN KÜLTÜRÜ VE AHLAK BİLGİSİ</vt:lpstr>
      <vt:lpstr>DİN KÜLTÜRÜ VE AHLAK BİLGİSİ</vt:lpstr>
      <vt:lpstr>DİN KÜLTÜRÜ VE AHLAK BİLGİSİ</vt:lpstr>
      <vt:lpstr>DİN KÜLTÜRÜ VE AHLAK BİLGİSİ</vt:lpstr>
      <vt:lpstr>DİN KÜLTÜRÜ VE AHLAK BİLGİSİ</vt:lpstr>
      <vt:lpstr>DİN KÜLTÜRÜ VE AHLAK BİLGİSİ</vt:lpstr>
      <vt:lpstr>DİN KÜLTÜRÜ VE AHLAK BİLGİSİ</vt:lpstr>
      <vt:lpstr>DİN KÜLTÜRÜ VE AHLAK BİLGİSİ</vt:lpstr>
      <vt:lpstr>DİN KÜLTÜRÜ VE AHLAK BİLGİSİ</vt:lpstr>
      <vt:lpstr>DİN KÜLTÜRÜ VE AHLAK BİLGİSİ</vt:lpstr>
      <vt:lpstr>DİN KÜLTÜRÜ VE AHLAK BİLGİSİ</vt:lpstr>
      <vt:lpstr>DİN KÜLTÜRÜ VE AHLAK BİLGİSİ</vt:lpstr>
      <vt:lpstr>DİN KÜLTÜRÜ VE AHLAK BİLGİSİ</vt:lpstr>
      <vt:lpstr>DİN KÜLTÜRÜ VE AHLAK BİLGİSİ</vt:lpstr>
      <vt:lpstr>YABANCI DİL(İNGİLİZCE)</vt:lpstr>
      <vt:lpstr>YABANCI DİL(İNGİLİZCE)</vt:lpstr>
      <vt:lpstr>YABANCI DİL(İNGİLİZCE)</vt:lpstr>
      <vt:lpstr>YABANCI DİL(İNGİLİZCE)</vt:lpstr>
      <vt:lpstr>YABANCI DİL(İNGİLİZCE)</vt:lpstr>
      <vt:lpstr>YABANCI DİL(İNGİLİZCE)</vt:lpstr>
      <vt:lpstr>YABANCI DİL(İNGİLİZCE)</vt:lpstr>
      <vt:lpstr>YABANCI DİL(İNGİLİZCE)</vt:lpstr>
      <vt:lpstr>YABANCI DİL(İNGİLİZCE)</vt:lpstr>
      <vt:lpstr>YABANCI DİL(İNGİLİZCE)</vt:lpstr>
      <vt:lpstr>YABANCI DİL(İNGİLİZCE)</vt:lpstr>
      <vt:lpstr>YABANCI DİL(İNGİLİZCE)</vt:lpstr>
      <vt:lpstr>YABANCI DİL(İNGİLİZCE)</vt:lpstr>
      <vt:lpstr>YABANCI DİL(İNGİLİZCE)</vt:lpstr>
      <vt:lpstr>YABANCI DİL(İNGİLİZCE)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AsusX</dc:creator>
  <cp:lastModifiedBy>Nazan AKSOY</cp:lastModifiedBy>
  <cp:revision>187</cp:revision>
  <dcterms:created xsi:type="dcterms:W3CDTF">2015-12-14T09:40:21Z</dcterms:created>
  <dcterms:modified xsi:type="dcterms:W3CDTF">2017-03-27T08:20:32Z</dcterms:modified>
</cp:coreProperties>
</file>