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74" r:id="rId4"/>
    <p:sldId id="276" r:id="rId5"/>
    <p:sldId id="275" r:id="rId6"/>
    <p:sldId id="277" r:id="rId7"/>
    <p:sldId id="278" r:id="rId8"/>
    <p:sldId id="279" r:id="rId9"/>
    <p:sldId id="280" r:id="rId10"/>
    <p:sldId id="281" r:id="rId11"/>
    <p:sldId id="282" r:id="rId12"/>
    <p:sldId id="283" r:id="rId13"/>
    <p:sldId id="284" r:id="rId14"/>
    <p:sldId id="285" r:id="rId15"/>
    <p:sldId id="286" r:id="rId16"/>
    <p:sldId id="292" r:id="rId17"/>
    <p:sldId id="293" r:id="rId18"/>
    <p:sldId id="294" r:id="rId19"/>
    <p:sldId id="295" r:id="rId20"/>
    <p:sldId id="296" r:id="rId21"/>
    <p:sldId id="307" r:id="rId22"/>
    <p:sldId id="297" r:id="rId23"/>
    <p:sldId id="298" r:id="rId24"/>
    <p:sldId id="299" r:id="rId25"/>
    <p:sldId id="300" r:id="rId26"/>
    <p:sldId id="301" r:id="rId27"/>
    <p:sldId id="287" r:id="rId28"/>
    <p:sldId id="302" r:id="rId29"/>
    <p:sldId id="309" r:id="rId30"/>
    <p:sldId id="308" r:id="rId31"/>
    <p:sldId id="303" r:id="rId32"/>
    <p:sldId id="304" r:id="rId33"/>
    <p:sldId id="305" r:id="rId34"/>
    <p:sldId id="306" r:id="rId35"/>
    <p:sldId id="269"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738AC8-463A-477F-A060-AA53146E1141}" type="datetimeFigureOut">
              <a:rPr lang="tr-TR" smtClean="0"/>
              <a:t>01.06.2018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A4FA6-10F1-4FF6-9A49-595EC89F9E72}" type="slidenum">
              <a:rPr lang="tr-TR" smtClean="0"/>
              <a:t>‹#›</a:t>
            </a:fld>
            <a:endParaRPr lang="tr-TR"/>
          </a:p>
        </p:txBody>
      </p:sp>
    </p:spTree>
    <p:extLst>
      <p:ext uri="{BB962C8B-B14F-4D97-AF65-F5344CB8AC3E}">
        <p14:creationId xmlns:p14="http://schemas.microsoft.com/office/powerpoint/2010/main" val="3971472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19F52D1-97DF-4A61-912B-A2870C58D11E}" type="slidenum">
              <a:rPr lang="tr-TR" smtClean="0"/>
              <a:pPr/>
              <a:t>35</a:t>
            </a:fld>
            <a:endParaRPr lang="tr-TR"/>
          </a:p>
        </p:txBody>
      </p:sp>
    </p:spTree>
    <p:extLst>
      <p:ext uri="{BB962C8B-B14F-4D97-AF65-F5344CB8AC3E}">
        <p14:creationId xmlns:p14="http://schemas.microsoft.com/office/powerpoint/2010/main" val="207361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C7CF60F-28C9-494F-9333-28B9637AEDFB}" type="datetimeFigureOut">
              <a:rPr lang="tr-TR" smtClean="0"/>
              <a:t>01.06.2018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DBA2A6D-C1CC-495F-A324-1A979FA876C9}" type="slidenum">
              <a:rPr lang="tr-TR" smtClean="0"/>
              <a:t>‹#›</a:t>
            </a:fld>
            <a:endParaRPr lang="tr-TR"/>
          </a:p>
        </p:txBody>
      </p:sp>
    </p:spTree>
    <p:extLst>
      <p:ext uri="{BB962C8B-B14F-4D97-AF65-F5344CB8AC3E}">
        <p14:creationId xmlns:p14="http://schemas.microsoft.com/office/powerpoint/2010/main" val="251024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C7CF60F-28C9-494F-9333-28B9637AEDFB}" type="datetimeFigureOut">
              <a:rPr lang="tr-TR" smtClean="0"/>
              <a:t>01.06.2018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DBA2A6D-C1CC-495F-A324-1A979FA876C9}" type="slidenum">
              <a:rPr lang="tr-TR" smtClean="0"/>
              <a:t>‹#›</a:t>
            </a:fld>
            <a:endParaRPr lang="tr-TR"/>
          </a:p>
        </p:txBody>
      </p:sp>
    </p:spTree>
    <p:extLst>
      <p:ext uri="{BB962C8B-B14F-4D97-AF65-F5344CB8AC3E}">
        <p14:creationId xmlns:p14="http://schemas.microsoft.com/office/powerpoint/2010/main" val="2863435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C7CF60F-28C9-494F-9333-28B9637AEDFB}" type="datetimeFigureOut">
              <a:rPr lang="tr-TR" smtClean="0"/>
              <a:t>01.06.2018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DBA2A6D-C1CC-495F-A324-1A979FA876C9}" type="slidenum">
              <a:rPr lang="tr-TR" smtClean="0"/>
              <a:t>‹#›</a:t>
            </a:fld>
            <a:endParaRPr lang="tr-TR"/>
          </a:p>
        </p:txBody>
      </p:sp>
    </p:spTree>
    <p:extLst>
      <p:ext uri="{BB962C8B-B14F-4D97-AF65-F5344CB8AC3E}">
        <p14:creationId xmlns:p14="http://schemas.microsoft.com/office/powerpoint/2010/main" val="217809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C7CF60F-28C9-494F-9333-28B9637AEDFB}" type="datetimeFigureOut">
              <a:rPr lang="tr-TR" smtClean="0"/>
              <a:t>01.06.2018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DBA2A6D-C1CC-495F-A324-1A979FA876C9}" type="slidenum">
              <a:rPr lang="tr-TR" smtClean="0"/>
              <a:t>‹#›</a:t>
            </a:fld>
            <a:endParaRPr lang="tr-TR"/>
          </a:p>
        </p:txBody>
      </p:sp>
    </p:spTree>
    <p:extLst>
      <p:ext uri="{BB962C8B-B14F-4D97-AF65-F5344CB8AC3E}">
        <p14:creationId xmlns:p14="http://schemas.microsoft.com/office/powerpoint/2010/main" val="1267479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C7CF60F-28C9-494F-9333-28B9637AEDFB}" type="datetimeFigureOut">
              <a:rPr lang="tr-TR" smtClean="0"/>
              <a:t>01.06.2018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DBA2A6D-C1CC-495F-A324-1A979FA876C9}" type="slidenum">
              <a:rPr lang="tr-TR" smtClean="0"/>
              <a:t>‹#›</a:t>
            </a:fld>
            <a:endParaRPr lang="tr-TR"/>
          </a:p>
        </p:txBody>
      </p:sp>
    </p:spTree>
    <p:extLst>
      <p:ext uri="{BB962C8B-B14F-4D97-AF65-F5344CB8AC3E}">
        <p14:creationId xmlns:p14="http://schemas.microsoft.com/office/powerpoint/2010/main" val="229683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C7CF60F-28C9-494F-9333-28B9637AEDFB}" type="datetimeFigureOut">
              <a:rPr lang="tr-TR" smtClean="0"/>
              <a:t>01.06.2018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DBA2A6D-C1CC-495F-A324-1A979FA876C9}" type="slidenum">
              <a:rPr lang="tr-TR" smtClean="0"/>
              <a:t>‹#›</a:t>
            </a:fld>
            <a:endParaRPr lang="tr-TR"/>
          </a:p>
        </p:txBody>
      </p:sp>
    </p:spTree>
    <p:extLst>
      <p:ext uri="{BB962C8B-B14F-4D97-AF65-F5344CB8AC3E}">
        <p14:creationId xmlns:p14="http://schemas.microsoft.com/office/powerpoint/2010/main" val="97369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C7CF60F-28C9-494F-9333-28B9637AEDFB}" type="datetimeFigureOut">
              <a:rPr lang="tr-TR" smtClean="0"/>
              <a:t>01.06.2018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DBA2A6D-C1CC-495F-A324-1A979FA876C9}" type="slidenum">
              <a:rPr lang="tr-TR" smtClean="0"/>
              <a:t>‹#›</a:t>
            </a:fld>
            <a:endParaRPr lang="tr-TR"/>
          </a:p>
        </p:txBody>
      </p:sp>
    </p:spTree>
    <p:extLst>
      <p:ext uri="{BB962C8B-B14F-4D97-AF65-F5344CB8AC3E}">
        <p14:creationId xmlns:p14="http://schemas.microsoft.com/office/powerpoint/2010/main" val="194586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C7CF60F-28C9-494F-9333-28B9637AEDFB}" type="datetimeFigureOut">
              <a:rPr lang="tr-TR" smtClean="0"/>
              <a:t>01.06.2018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DBA2A6D-C1CC-495F-A324-1A979FA876C9}" type="slidenum">
              <a:rPr lang="tr-TR" smtClean="0"/>
              <a:t>‹#›</a:t>
            </a:fld>
            <a:endParaRPr lang="tr-TR"/>
          </a:p>
        </p:txBody>
      </p:sp>
    </p:spTree>
    <p:extLst>
      <p:ext uri="{BB962C8B-B14F-4D97-AF65-F5344CB8AC3E}">
        <p14:creationId xmlns:p14="http://schemas.microsoft.com/office/powerpoint/2010/main" val="351739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C7CF60F-28C9-494F-9333-28B9637AEDFB}" type="datetimeFigureOut">
              <a:rPr lang="tr-TR" smtClean="0"/>
              <a:t>01.06.2018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DBA2A6D-C1CC-495F-A324-1A979FA876C9}" type="slidenum">
              <a:rPr lang="tr-TR" smtClean="0"/>
              <a:t>‹#›</a:t>
            </a:fld>
            <a:endParaRPr lang="tr-TR"/>
          </a:p>
        </p:txBody>
      </p:sp>
    </p:spTree>
    <p:extLst>
      <p:ext uri="{BB962C8B-B14F-4D97-AF65-F5344CB8AC3E}">
        <p14:creationId xmlns:p14="http://schemas.microsoft.com/office/powerpoint/2010/main" val="338096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C7CF60F-28C9-494F-9333-28B9637AEDFB}" type="datetimeFigureOut">
              <a:rPr lang="tr-TR" smtClean="0"/>
              <a:t>01.06.2018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DBA2A6D-C1CC-495F-A324-1A979FA876C9}" type="slidenum">
              <a:rPr lang="tr-TR" smtClean="0"/>
              <a:t>‹#›</a:t>
            </a:fld>
            <a:endParaRPr lang="tr-TR"/>
          </a:p>
        </p:txBody>
      </p:sp>
    </p:spTree>
    <p:extLst>
      <p:ext uri="{BB962C8B-B14F-4D97-AF65-F5344CB8AC3E}">
        <p14:creationId xmlns:p14="http://schemas.microsoft.com/office/powerpoint/2010/main" val="1626185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C7CF60F-28C9-494F-9333-28B9637AEDFB}" type="datetimeFigureOut">
              <a:rPr lang="tr-TR" smtClean="0"/>
              <a:t>01.06.2018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DBA2A6D-C1CC-495F-A324-1A979FA876C9}" type="slidenum">
              <a:rPr lang="tr-TR" smtClean="0"/>
              <a:t>‹#›</a:t>
            </a:fld>
            <a:endParaRPr lang="tr-TR"/>
          </a:p>
        </p:txBody>
      </p:sp>
    </p:spTree>
    <p:extLst>
      <p:ext uri="{BB962C8B-B14F-4D97-AF65-F5344CB8AC3E}">
        <p14:creationId xmlns:p14="http://schemas.microsoft.com/office/powerpoint/2010/main" val="168552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CF60F-28C9-494F-9333-28B9637AEDFB}" type="datetimeFigureOut">
              <a:rPr lang="tr-TR" smtClean="0"/>
              <a:t>01.06.2018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A2A6D-C1CC-495F-A324-1A979FA876C9}" type="slidenum">
              <a:rPr lang="tr-TR" smtClean="0"/>
              <a:t>‹#›</a:t>
            </a:fld>
            <a:endParaRPr lang="tr-TR"/>
          </a:p>
        </p:txBody>
      </p:sp>
    </p:spTree>
    <p:extLst>
      <p:ext uri="{BB962C8B-B14F-4D97-AF65-F5344CB8AC3E}">
        <p14:creationId xmlns:p14="http://schemas.microsoft.com/office/powerpoint/2010/main" val="3820236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Dikdörtgen 4"/>
          <p:cNvSpPr/>
          <p:nvPr/>
        </p:nvSpPr>
        <p:spPr>
          <a:xfrm>
            <a:off x="467544" y="2204865"/>
            <a:ext cx="8424935" cy="1938992"/>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tr-TR" sz="4000" b="1" cap="all" dirty="0" smtClean="0">
                <a:ln w="0"/>
                <a:solidFill>
                  <a:srgbClr val="FF0000"/>
                </a:solidFill>
                <a:effectLst>
                  <a:reflection blurRad="12700" stA="50000" endPos="50000" dist="5000" dir="5400000" sy="-100000" rotWithShape="0"/>
                </a:effectLst>
              </a:rPr>
              <a:t>2018 SINAVLA ÖĞRENCİ ALAN ORTAÖĞRETİM KURUMLARINA İLİŞKİN MERKEZİ SINAV</a:t>
            </a:r>
            <a:endParaRPr lang="tr-TR" sz="4000" b="1" cap="all" dirty="0">
              <a:ln w="0"/>
              <a:solidFill>
                <a:srgbClr val="FF000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1374780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64442" y="548680"/>
            <a:ext cx="8384022" cy="4493538"/>
          </a:xfrm>
          <a:prstGeom prst="rect">
            <a:avLst/>
          </a:prstGeom>
        </p:spPr>
        <p:txBody>
          <a:bodyPr wrap="square">
            <a:spAutoFit/>
          </a:bodyPr>
          <a:lstStyle/>
          <a:p>
            <a:pPr marL="457200" lvl="0" indent="-457200" algn="just">
              <a:buFont typeface="Wingdings" panose="05000000000000000000" pitchFamily="2" charset="2"/>
              <a:buChar char="Ø"/>
            </a:pPr>
            <a:r>
              <a:rPr lang="tr-TR" sz="2600" dirty="0"/>
              <a:t>Sınava girecek öğrencilerin salon yoklama listelerini Bölge Sınav Yürütme Komisyonundan alarak, sınavdan en az 2 (iki) gün önce öğrencilerin görebilecekleri uygun bir yerde ilan eder. Sınav salonlarını ve salondaki sıraları, Bakanlığın gönderdiği sınav oturma planı doğrultusunda numaralandırarak sınavdan 1 (bir) gün önce hazır duruma gelmesini sağlayacak ve sınav süresince salonları kontrol edecektir</a:t>
            </a:r>
            <a:r>
              <a:rPr lang="tr-TR" sz="2600" dirty="0" smtClean="0"/>
              <a:t>.</a:t>
            </a:r>
          </a:p>
          <a:p>
            <a:pPr marL="457200" indent="-457200" algn="just">
              <a:buFont typeface="Wingdings" panose="05000000000000000000" pitchFamily="2" charset="2"/>
              <a:buChar char="Ø"/>
            </a:pPr>
            <a:r>
              <a:rPr lang="tr-TR" sz="2600" dirty="0"/>
              <a:t>1 </a:t>
            </a:r>
            <a:r>
              <a:rPr lang="tr-TR" sz="2600" dirty="0" err="1"/>
              <a:t>nolu</a:t>
            </a:r>
            <a:r>
              <a:rPr lang="tr-TR" sz="2600" dirty="0"/>
              <a:t> sıra öğretmen masasının önünden başlayacaktır. “S” kuralı gereğince kapıya doğru artarak devam edecektir</a:t>
            </a:r>
            <a:r>
              <a:rPr lang="tr-TR" sz="2600" dirty="0" smtClean="0"/>
              <a:t>.</a:t>
            </a:r>
            <a:endParaRPr lang="tr-TR" sz="2600" dirty="0"/>
          </a:p>
        </p:txBody>
      </p:sp>
    </p:spTree>
    <p:extLst>
      <p:ext uri="{BB962C8B-B14F-4D97-AF65-F5344CB8AC3E}">
        <p14:creationId xmlns:p14="http://schemas.microsoft.com/office/powerpoint/2010/main" val="44258431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7504" y="188640"/>
            <a:ext cx="8856984" cy="5293757"/>
          </a:xfrm>
          <a:prstGeom prst="rect">
            <a:avLst/>
          </a:prstGeom>
        </p:spPr>
        <p:txBody>
          <a:bodyPr wrap="square">
            <a:spAutoFit/>
          </a:bodyPr>
          <a:lstStyle/>
          <a:p>
            <a:pPr marL="457200" lvl="0" indent="-457200" algn="just">
              <a:buFont typeface="Wingdings" panose="05000000000000000000" pitchFamily="2" charset="2"/>
              <a:buChar char="Ø"/>
            </a:pPr>
            <a:r>
              <a:rPr lang="tr-TR" sz="2600" dirty="0"/>
              <a:t>Salon görevlileri ile sınav başlamadan en az bir saat önce toplantı yaparak görev ve sorumluluklarını açıklayıp, toplantıya katılmayan salon görevlisinin yerine yedek gözetmenlerden görevlendirme yapılacaktır</a:t>
            </a:r>
            <a:r>
              <a:rPr lang="tr-TR" sz="2600" dirty="0" smtClean="0"/>
              <a:t>.</a:t>
            </a:r>
          </a:p>
          <a:p>
            <a:pPr marL="457200" indent="-457200" algn="just">
              <a:buFont typeface="Wingdings" panose="05000000000000000000" pitchFamily="2" charset="2"/>
              <a:buChar char="Ø"/>
            </a:pPr>
            <a:r>
              <a:rPr lang="tr-TR" sz="2600" dirty="0"/>
              <a:t>Toplantıya katılmayan, görevine geç gelen ve/veya cep telefonu ile sınav salonuna girmekte ısrar eden salon görevlisine (yedek gözetmen dâhil) görev verilmeyecektir.</a:t>
            </a:r>
          </a:p>
          <a:p>
            <a:pPr marL="457200" indent="-457200" algn="just">
              <a:buFont typeface="Wingdings" panose="05000000000000000000" pitchFamily="2" charset="2"/>
              <a:buChar char="Ø"/>
            </a:pPr>
            <a:r>
              <a:rPr lang="tr-TR" sz="2600" dirty="0"/>
              <a:t>Sınav günü, sınav evrak kutularını /çantalarını il/ilçe sınav evrakı nakil koruma görevlilerinden tutanakla teslim alacak, sınavın başlamasına yarım saat kala sınav güvenlik kutularını açıp içindeki sınav güvenlik poşetlerini sayarak kontrol edecek, sorun varsa bölge sınav yürütme komisyonunun talimatına göre işlem yapacaktır</a:t>
            </a:r>
            <a:r>
              <a:rPr lang="tr-TR" sz="2600" dirty="0" smtClean="0"/>
              <a:t>.</a:t>
            </a:r>
            <a:endParaRPr lang="tr-TR" sz="2600" dirty="0"/>
          </a:p>
        </p:txBody>
      </p:sp>
    </p:spTree>
    <p:extLst>
      <p:ext uri="{BB962C8B-B14F-4D97-AF65-F5344CB8AC3E}">
        <p14:creationId xmlns:p14="http://schemas.microsoft.com/office/powerpoint/2010/main" val="21288653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332656"/>
            <a:ext cx="8724642" cy="4493538"/>
          </a:xfrm>
          <a:prstGeom prst="rect">
            <a:avLst/>
          </a:prstGeom>
        </p:spPr>
        <p:txBody>
          <a:bodyPr wrap="square">
            <a:spAutoFit/>
          </a:bodyPr>
          <a:lstStyle/>
          <a:p>
            <a:pPr marL="457200" lvl="0" indent="-457200" algn="just">
              <a:buFont typeface="Wingdings" panose="05000000000000000000" pitchFamily="2" charset="2"/>
              <a:buChar char="Ø"/>
            </a:pPr>
            <a:r>
              <a:rPr lang="tr-TR" sz="2600" dirty="0"/>
              <a:t>Soru kitapçığı, cevap kâğıdı ve salon yoklama listelerinin bulunduğu sınav güvenlik poşetleri salon başkanlarına imza karşılığında teslim edilecektir</a:t>
            </a:r>
            <a:r>
              <a:rPr lang="tr-TR" sz="2600" dirty="0" smtClean="0"/>
              <a:t>.</a:t>
            </a:r>
          </a:p>
          <a:p>
            <a:pPr marL="457200" indent="-457200" algn="just">
              <a:buFont typeface="Wingdings" panose="05000000000000000000" pitchFamily="2" charset="2"/>
              <a:buChar char="Ø"/>
            </a:pPr>
            <a:r>
              <a:rPr lang="tr-TR" sz="2600" dirty="0"/>
              <a:t>Kimlik kontrolleri ve salonlara yerleştirmenin zamanında yapılabilmesi için öğrenciler en geç </a:t>
            </a:r>
            <a:r>
              <a:rPr lang="tr-TR" sz="2600" b="1" dirty="0"/>
              <a:t>saat 09.00 ve 11.10’da </a:t>
            </a:r>
            <a:r>
              <a:rPr lang="tr-TR" sz="2600" dirty="0"/>
              <a:t>fotoğraflı sınav giriş belgelerinde belirtilen binada salonlara alınmak üzere hazır bulunacaktır.</a:t>
            </a:r>
          </a:p>
          <a:p>
            <a:pPr marL="457200" indent="-457200" algn="just">
              <a:buFont typeface="Wingdings" panose="05000000000000000000" pitchFamily="2" charset="2"/>
              <a:buChar char="Ø"/>
            </a:pPr>
            <a:r>
              <a:rPr lang="tr-TR" sz="2600" dirty="0"/>
              <a:t>Sınavın başlamasından itibaren </a:t>
            </a:r>
            <a:r>
              <a:rPr lang="tr-TR" sz="2600" b="1" dirty="0"/>
              <a:t>ilk 15 dakika </a:t>
            </a:r>
            <a:r>
              <a:rPr lang="tr-TR" sz="2600" dirty="0"/>
              <a:t>içerisinde sınav binasına gelen öğrencilerin sınava alınacak ancak, bu öğrencilere </a:t>
            </a:r>
            <a:r>
              <a:rPr lang="tr-TR" sz="2600" b="1" dirty="0"/>
              <a:t>ek süre verilmeyecek</a:t>
            </a:r>
            <a:r>
              <a:rPr lang="tr-TR" sz="2600" dirty="0"/>
              <a:t>, ilk 15 dakikadan sonra gelen öğrencileri sınav binasına alınmayacaktır</a:t>
            </a:r>
            <a:r>
              <a:rPr lang="tr-TR" sz="2600" dirty="0" smtClean="0"/>
              <a:t>.</a:t>
            </a:r>
            <a:endParaRPr lang="tr-TR" sz="2600" dirty="0"/>
          </a:p>
        </p:txBody>
      </p:sp>
    </p:spTree>
    <p:extLst>
      <p:ext uri="{BB962C8B-B14F-4D97-AF65-F5344CB8AC3E}">
        <p14:creationId xmlns:p14="http://schemas.microsoft.com/office/powerpoint/2010/main" val="7253735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260648"/>
            <a:ext cx="8640960" cy="5262979"/>
          </a:xfrm>
          <a:prstGeom prst="rect">
            <a:avLst/>
          </a:prstGeom>
        </p:spPr>
        <p:txBody>
          <a:bodyPr wrap="square">
            <a:spAutoFit/>
          </a:bodyPr>
          <a:lstStyle/>
          <a:p>
            <a:pPr marL="457200" indent="-457200" algn="just">
              <a:buFont typeface="Wingdings" panose="05000000000000000000" pitchFamily="2" charset="2"/>
              <a:buChar char="Ø"/>
            </a:pPr>
            <a:r>
              <a:rPr lang="tr-TR" sz="2400" dirty="0"/>
              <a:t>Sınavın ilk 30 dakikası tamamlanmadan ve sınav bitimine 15 dakika kala öğrencilerin sınav salonundan çıkamayacaklarını duyurur</a:t>
            </a:r>
            <a:r>
              <a:rPr lang="tr-TR" sz="2400" dirty="0" smtClean="0"/>
              <a:t>.</a:t>
            </a:r>
          </a:p>
          <a:p>
            <a:pPr marL="457200" indent="-457200" algn="just">
              <a:buFont typeface="Wingdings" panose="05000000000000000000" pitchFamily="2" charset="2"/>
              <a:buChar char="Ø"/>
            </a:pPr>
            <a:r>
              <a:rPr lang="tr-TR" sz="2400" dirty="0"/>
              <a:t>Bütün sınav salonlarında sınavın aynı saatte başlamasını ve sınav tedbiri alınan öğrenciler hariç aynı sürede bitmesini sağlar.</a:t>
            </a:r>
          </a:p>
          <a:p>
            <a:pPr marL="457200" lvl="0" indent="-457200" algn="just">
              <a:buFont typeface="Wingdings" panose="05000000000000000000" pitchFamily="2" charset="2"/>
              <a:buChar char="Ø"/>
            </a:pPr>
            <a:r>
              <a:rPr lang="tr-TR" sz="2400" dirty="0"/>
              <a:t>Öğrencilerin sınav süreleri sınav giriş belgesinde ve salon aday yoklama listesinde belirtilmiştir. Salon görevlilerinin sınav uygulaması sırasında bu sınav sürelerine dikkat etmesi sağlanacaktır.</a:t>
            </a:r>
          </a:p>
          <a:p>
            <a:pPr marL="457200" lvl="0" indent="-457200" algn="just">
              <a:buFont typeface="Wingdings" panose="05000000000000000000" pitchFamily="2" charset="2"/>
              <a:buChar char="Ø"/>
            </a:pPr>
            <a:r>
              <a:rPr lang="tr-TR" sz="2400" dirty="0"/>
              <a:t>Sınavın bitiminden sonra salon başkanları tarafından getirilen ve içinde cevap kâğıtları, salon yoklama listeleri ve varsa diğer evrakın (tutanak vb.) bulunduğu ağzı kapatılmış sınav güvenlik poşetleri ile soru kitapçıklarını imza karşılığı teslim alır. (Soru kitapçıkları sınav güvenlik poşetine konulmayacaktır</a:t>
            </a:r>
            <a:r>
              <a:rPr lang="tr-TR" sz="2400" dirty="0" smtClean="0"/>
              <a:t>.)</a:t>
            </a:r>
            <a:endParaRPr lang="tr-TR" sz="2400" dirty="0"/>
          </a:p>
        </p:txBody>
      </p:sp>
    </p:spTree>
    <p:extLst>
      <p:ext uri="{BB962C8B-B14F-4D97-AF65-F5344CB8AC3E}">
        <p14:creationId xmlns:p14="http://schemas.microsoft.com/office/powerpoint/2010/main" val="364165128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64442" y="662321"/>
            <a:ext cx="8568952" cy="4893647"/>
          </a:xfrm>
          <a:prstGeom prst="rect">
            <a:avLst/>
          </a:prstGeom>
        </p:spPr>
        <p:txBody>
          <a:bodyPr wrap="square">
            <a:spAutoFit/>
          </a:bodyPr>
          <a:lstStyle/>
          <a:p>
            <a:pPr marL="457200" indent="-457200">
              <a:buFont typeface="Wingdings" panose="05000000000000000000" pitchFamily="2" charset="2"/>
              <a:buChar char="v"/>
            </a:pPr>
            <a:r>
              <a:rPr lang="tr-TR" sz="2600" b="1" dirty="0">
                <a:effectLst>
                  <a:outerShdw blurRad="38100" dist="38100" dir="2700000" algn="tl">
                    <a:srgbClr val="000000">
                      <a:alpha val="43137"/>
                    </a:srgbClr>
                  </a:outerShdw>
                </a:effectLst>
              </a:rPr>
              <a:t>Sınav Başlamadan Önce Yapacakları </a:t>
            </a:r>
            <a:r>
              <a:rPr lang="tr-TR" sz="2600" b="1" dirty="0" smtClean="0">
                <a:effectLst>
                  <a:outerShdw blurRad="38100" dist="38100" dir="2700000" algn="tl">
                    <a:srgbClr val="000000">
                      <a:alpha val="43137"/>
                    </a:srgbClr>
                  </a:outerShdw>
                </a:effectLst>
              </a:rPr>
              <a:t>İşlemler</a:t>
            </a:r>
          </a:p>
          <a:p>
            <a:pPr marL="285750" indent="-285750" algn="just">
              <a:buFont typeface="Wingdings" panose="05000000000000000000" pitchFamily="2" charset="2"/>
              <a:buChar char="Ø"/>
            </a:pPr>
            <a:r>
              <a:rPr lang="tr-TR" sz="2600" dirty="0" smtClean="0"/>
              <a:t>Sınav başlamadan en geç 1 (bir) saat önce sınav yerinde hazır bulunur ve sınav öncesi bina sınav komisyonu başkanı tarafından yapılacak toplantıya mutlaka katılır.</a:t>
            </a:r>
          </a:p>
          <a:p>
            <a:pPr marL="285750" indent="-285750" algn="just">
              <a:buFont typeface="Wingdings" panose="05000000000000000000" pitchFamily="2" charset="2"/>
              <a:buChar char="Ø"/>
            </a:pPr>
            <a:r>
              <a:rPr lang="tr-TR" sz="2600" dirty="0" smtClean="0"/>
              <a:t>Salon </a:t>
            </a:r>
            <a:r>
              <a:rPr lang="tr-TR" sz="2600" dirty="0"/>
              <a:t>başkanı görevli olduğu salona ait sınav güvenlik poşetini ve öğrencilerin sınav sürelerinin yer aldığı salon yoklama listesini tutanakla teslim </a:t>
            </a:r>
            <a:r>
              <a:rPr lang="tr-TR" sz="2600" dirty="0" smtClean="0"/>
              <a:t>alır.</a:t>
            </a:r>
          </a:p>
          <a:p>
            <a:pPr marL="285750" indent="-285750" algn="just">
              <a:buFont typeface="Wingdings" panose="05000000000000000000" pitchFamily="2" charset="2"/>
              <a:buChar char="Ø"/>
            </a:pPr>
            <a:r>
              <a:rPr lang="tr-TR" sz="2600" dirty="0" smtClean="0"/>
              <a:t>Gözetmen </a:t>
            </a:r>
            <a:r>
              <a:rPr lang="tr-TR" sz="2600" dirty="0"/>
              <a:t>görevli olduğu salona giderek öğrencileri karşılar</a:t>
            </a:r>
            <a:r>
              <a:rPr lang="tr-TR" sz="2600" dirty="0" smtClean="0"/>
              <a:t>.</a:t>
            </a:r>
          </a:p>
          <a:p>
            <a:pPr marL="285750" lvl="1" indent="-285750" algn="just">
              <a:buFont typeface="Wingdings" panose="05000000000000000000" pitchFamily="2" charset="2"/>
              <a:buChar char="Ø"/>
            </a:pPr>
            <a:r>
              <a:rPr lang="tr-TR" sz="2600" dirty="0"/>
              <a:t>Cevap kâğıdındaki ve sınav giriş belgesindeki fotoğrafların aynı olması gerekmektedir. Farklı fotoğrafların kimlik kontrolü ayrıntılı bir şekilde yapılmalıdır. </a:t>
            </a:r>
            <a:r>
              <a:rPr lang="tr-TR" sz="2600"/>
              <a:t>Sınav giriş belgesi öğrencide kalacaktır.</a:t>
            </a:r>
            <a:endParaRPr lang="tr-TR" sz="2600" dirty="0"/>
          </a:p>
        </p:txBody>
      </p:sp>
      <p:sp>
        <p:nvSpPr>
          <p:cNvPr id="3" name="Dikdörtgen 2"/>
          <p:cNvSpPr/>
          <p:nvPr/>
        </p:nvSpPr>
        <p:spPr>
          <a:xfrm>
            <a:off x="659042" y="116632"/>
            <a:ext cx="8041939" cy="523220"/>
          </a:xfrm>
          <a:prstGeom prst="rect">
            <a:avLst/>
          </a:prstGeom>
          <a:noFill/>
        </p:spPr>
        <p:txBody>
          <a:bodyPr wrap="square" lIns="91440" tIns="45720" rIns="91440" bIns="45720">
            <a:spAutoFit/>
          </a:bodyPr>
          <a:lstStyle/>
          <a:p>
            <a:pPr algn="ctr"/>
            <a:r>
              <a:rPr lang="tr-TR" sz="2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SALON GÖREVLİLERİNİN GÖREVLERİ</a:t>
            </a:r>
            <a:endParaRPr lang="tr-TR"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68581457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260648"/>
            <a:ext cx="8456030" cy="5293757"/>
          </a:xfrm>
          <a:prstGeom prst="rect">
            <a:avLst/>
          </a:prstGeom>
        </p:spPr>
        <p:txBody>
          <a:bodyPr wrap="square">
            <a:spAutoFit/>
          </a:bodyPr>
          <a:lstStyle/>
          <a:p>
            <a:pPr marL="285750" lvl="1" indent="-285750" algn="just">
              <a:buFont typeface="Wingdings" panose="05000000000000000000" pitchFamily="2" charset="2"/>
              <a:buChar char="Ø"/>
            </a:pPr>
            <a:r>
              <a:rPr lang="tr-TR" sz="2600" dirty="0" smtClean="0"/>
              <a:t>Öğrenciler</a:t>
            </a:r>
            <a:r>
              <a:rPr lang="tr-TR" sz="2600" dirty="0"/>
              <a:t>, fotoğraflı-onaylı “Sınav Giriş </a:t>
            </a:r>
            <a:r>
              <a:rPr lang="tr-TR" sz="2600" dirty="0" err="1"/>
              <a:t>Belgesi”nde</a:t>
            </a:r>
            <a:r>
              <a:rPr lang="tr-TR" sz="2600" dirty="0"/>
              <a:t> belirtilen salonda kendi sıra numarasında oturur, gerektiğinde öğrencinin yerini değiştirme yetkisi salon başkanına </a:t>
            </a:r>
            <a:r>
              <a:rPr lang="tr-TR" sz="2600" dirty="0" smtClean="0"/>
              <a:t>aittir.</a:t>
            </a:r>
          </a:p>
          <a:p>
            <a:pPr marL="285750" lvl="1" indent="-285750" algn="just">
              <a:buFont typeface="Wingdings" panose="05000000000000000000" pitchFamily="2" charset="2"/>
              <a:buChar char="Ø"/>
            </a:pPr>
            <a:r>
              <a:rPr lang="tr-TR" sz="2600" dirty="0" smtClean="0"/>
              <a:t>Öğrencinin </a:t>
            </a:r>
            <a:r>
              <a:rPr lang="tr-TR" sz="2600" dirty="0"/>
              <a:t>sınav giriş belgesinde ve bina sınav komisyonundan alınan salon aday yoklama listesinde belirtilen süreleri göz önünde bulunduracak ve öğrencileri sınav salonunda bu süreden fazla bulunmamasına dikkat edecektir</a:t>
            </a:r>
            <a:r>
              <a:rPr lang="tr-TR" sz="2600" dirty="0" smtClean="0"/>
              <a:t>.</a:t>
            </a:r>
          </a:p>
          <a:p>
            <a:pPr marL="285750" lvl="1" indent="-285750" algn="just">
              <a:buFont typeface="Wingdings" panose="05000000000000000000" pitchFamily="2" charset="2"/>
              <a:buChar char="Ø"/>
            </a:pPr>
            <a:r>
              <a:rPr lang="tr-TR" sz="2600" dirty="0" smtClean="0"/>
              <a:t>Sınavın başlama ve bitiş saatlerini adayların görebileceği şekilde tahtaya yazar. Sınavın </a:t>
            </a:r>
            <a:r>
              <a:rPr lang="tr-TR" sz="2600" b="1" dirty="0" smtClean="0"/>
              <a:t>ilk 30 dakikası tamamlanmadan ve sınav bitimine 15 dakika kala </a:t>
            </a:r>
            <a:r>
              <a:rPr lang="tr-TR" sz="2600" dirty="0" smtClean="0"/>
              <a:t>öğrencilerin sınav salonundan çıkamayacaklarını duyurur.</a:t>
            </a:r>
            <a:endParaRPr lang="tr-TR" sz="2600" dirty="0"/>
          </a:p>
        </p:txBody>
      </p:sp>
    </p:spTree>
    <p:extLst>
      <p:ext uri="{BB962C8B-B14F-4D97-AF65-F5344CB8AC3E}">
        <p14:creationId xmlns:p14="http://schemas.microsoft.com/office/powerpoint/2010/main" val="33615102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64442" y="682051"/>
            <a:ext cx="8456030" cy="3693319"/>
          </a:xfrm>
          <a:prstGeom prst="rect">
            <a:avLst/>
          </a:prstGeom>
        </p:spPr>
        <p:txBody>
          <a:bodyPr wrap="square">
            <a:spAutoFit/>
          </a:bodyPr>
          <a:lstStyle/>
          <a:p>
            <a:pPr marL="285750" lvl="1" indent="-285750" algn="just">
              <a:buFont typeface="Wingdings" panose="05000000000000000000" pitchFamily="2" charset="2"/>
              <a:buChar char="Ø"/>
            </a:pPr>
            <a:r>
              <a:rPr lang="tr-TR" sz="2600" dirty="0"/>
              <a:t>Gerekli kimlik kontrolleri ve yerleştirme işlemlerinden sonra salon başkanı sınav güvenlik poşetini öğrencilerin gözü önünde ve sınavın başlamasına yaklaşık 15 dakika kala </a:t>
            </a:r>
            <a:r>
              <a:rPr lang="tr-TR" sz="2600" dirty="0" smtClean="0"/>
              <a:t>açar.</a:t>
            </a:r>
          </a:p>
          <a:p>
            <a:pPr marL="285750" lvl="1" indent="-285750" algn="just">
              <a:buFont typeface="Wingdings" panose="05000000000000000000" pitchFamily="2" charset="2"/>
              <a:buChar char="Ø"/>
            </a:pPr>
            <a:r>
              <a:rPr lang="tr-TR" sz="2600" dirty="0" smtClean="0"/>
              <a:t>Sınav </a:t>
            </a:r>
            <a:r>
              <a:rPr lang="tr-TR" sz="2600" dirty="0"/>
              <a:t>güvenlik poşetinden çıkan soru kitapçıklarının ve cevap kâğıtlarının kontrolünü yapar, eksik veya fazla olması halinde bunu tutanakla </a:t>
            </a:r>
            <a:r>
              <a:rPr lang="tr-TR" sz="2600" dirty="0" smtClean="0"/>
              <a:t>belgeler.</a:t>
            </a:r>
          </a:p>
          <a:p>
            <a:pPr marL="285750" lvl="1" indent="-285750" algn="just">
              <a:buFont typeface="Wingdings" panose="05000000000000000000" pitchFamily="2" charset="2"/>
              <a:buChar char="Ø"/>
            </a:pPr>
            <a:r>
              <a:rPr lang="tr-TR" sz="2600" dirty="0" smtClean="0"/>
              <a:t>Kitapçığın </a:t>
            </a:r>
            <a:r>
              <a:rPr lang="tr-TR" sz="2600" dirty="0"/>
              <a:t>ön veya arka sayfasında bulunan açıklamaları yüksek sesle okur, öğrencilerin sorularını cevaplar ve öğrencilerle sınav süresince gerekmedikçe konuşmaz</a:t>
            </a:r>
            <a:r>
              <a:rPr lang="tr-TR" sz="2600" dirty="0" smtClean="0"/>
              <a:t>.</a:t>
            </a:r>
            <a:endParaRPr lang="tr-TR" sz="2600" dirty="0"/>
          </a:p>
        </p:txBody>
      </p:sp>
    </p:spTree>
    <p:extLst>
      <p:ext uri="{BB962C8B-B14F-4D97-AF65-F5344CB8AC3E}">
        <p14:creationId xmlns:p14="http://schemas.microsoft.com/office/powerpoint/2010/main" val="11585357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64442" y="682051"/>
            <a:ext cx="8456030" cy="4093428"/>
          </a:xfrm>
          <a:prstGeom prst="rect">
            <a:avLst/>
          </a:prstGeom>
        </p:spPr>
        <p:txBody>
          <a:bodyPr wrap="square">
            <a:spAutoFit/>
          </a:bodyPr>
          <a:lstStyle/>
          <a:p>
            <a:pPr lvl="1" indent="-457200" algn="just">
              <a:buFont typeface="Wingdings" panose="05000000000000000000" pitchFamily="2" charset="2"/>
              <a:buChar char="Ø"/>
            </a:pPr>
            <a:r>
              <a:rPr lang="tr-TR" sz="2600" dirty="0"/>
              <a:t>Öğrencilere, soru kitapçığındaki boş yerleri müsvedde olarak kullanabileceklerini, sınav sonunda soru kitapçıklarında eksik veya yırtık sayfa olması halinde sınavlarının geçersiz olacağını </a:t>
            </a:r>
            <a:r>
              <a:rPr lang="tr-TR" sz="2600" dirty="0" smtClean="0"/>
              <a:t>bildirir.</a:t>
            </a:r>
          </a:p>
          <a:p>
            <a:pPr lvl="1" indent="-457200" algn="just">
              <a:buFont typeface="Wingdings" panose="05000000000000000000" pitchFamily="2" charset="2"/>
              <a:buChar char="Ø"/>
            </a:pPr>
            <a:r>
              <a:rPr lang="tr-TR" sz="2600" dirty="0" smtClean="0"/>
              <a:t>Salon </a:t>
            </a:r>
            <a:r>
              <a:rPr lang="tr-TR" sz="2600" dirty="0"/>
              <a:t>öğrenci yoklama listesinde yazılı sıraya göre yerleştirilen öğrencilere, kendi isimlerine göre basılmış olan cevap kâğıtlarını dağıtır. Öğrencinin kendine ait cevap kâğıdında yer alan bilgilerini kontrol ettirir ve cevap kâğıdında yer alan imza bölümünü öğrenciye silinmeyen kalem ile imzalatır</a:t>
            </a:r>
            <a:r>
              <a:rPr lang="tr-TR" sz="2600" dirty="0" smtClean="0"/>
              <a:t>.</a:t>
            </a:r>
            <a:endParaRPr lang="tr-TR" sz="2600" dirty="0"/>
          </a:p>
        </p:txBody>
      </p:sp>
    </p:spTree>
    <p:extLst>
      <p:ext uri="{BB962C8B-B14F-4D97-AF65-F5344CB8AC3E}">
        <p14:creationId xmlns:p14="http://schemas.microsoft.com/office/powerpoint/2010/main" val="32146146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64442" y="682051"/>
            <a:ext cx="8528038" cy="4093428"/>
          </a:xfrm>
          <a:prstGeom prst="rect">
            <a:avLst/>
          </a:prstGeom>
        </p:spPr>
        <p:txBody>
          <a:bodyPr wrap="square">
            <a:spAutoFit/>
          </a:bodyPr>
          <a:lstStyle/>
          <a:p>
            <a:pPr lvl="1" indent="-457200" algn="just">
              <a:buFont typeface="Wingdings" panose="05000000000000000000" pitchFamily="2" charset="2"/>
              <a:buChar char="Ø"/>
            </a:pPr>
            <a:r>
              <a:rPr lang="tr-TR" sz="2600" dirty="0"/>
              <a:t>Öğrencinin cevap kâğıdında yazılı olan bilgilerinde hata varsa, cevap kâğıdı kullanılamayacak durumdaysa, cevap kâğıdında baskı hatası varsa ya da öğrencinin adına düzenlenmiş cevap kâğıdı bulunmuyorsa, sınav başlamadan önce salon görevlileri tarafından tutanak hazırlanır. Bu öğrenciye yedek cevap kâğıdı verilir. Öğrenci bilgileri, yedek cevap kâğıdında boş olarak gönderileceği için bu bilgiler öğrenci tarafından tam ve eksiksiz olarak kodlanır. Kullanılan yedek cevap kâğıdının doğru ve eksiksiz olarak kodlandığı salon görevlilerince kontrol edilir</a:t>
            </a:r>
            <a:r>
              <a:rPr lang="tr-TR" sz="2600" dirty="0" smtClean="0"/>
              <a:t>.</a:t>
            </a:r>
            <a:endParaRPr lang="tr-TR" sz="2600" dirty="0"/>
          </a:p>
        </p:txBody>
      </p:sp>
    </p:spTree>
    <p:extLst>
      <p:ext uri="{BB962C8B-B14F-4D97-AF65-F5344CB8AC3E}">
        <p14:creationId xmlns:p14="http://schemas.microsoft.com/office/powerpoint/2010/main" val="162580915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64442" y="682051"/>
            <a:ext cx="8456030" cy="4093428"/>
          </a:xfrm>
          <a:prstGeom prst="rect">
            <a:avLst/>
          </a:prstGeom>
        </p:spPr>
        <p:txBody>
          <a:bodyPr wrap="square">
            <a:spAutoFit/>
          </a:bodyPr>
          <a:lstStyle/>
          <a:p>
            <a:pPr lvl="1" indent="-457200" algn="just">
              <a:buFont typeface="Wingdings" panose="05000000000000000000" pitchFamily="2" charset="2"/>
              <a:buChar char="Ø"/>
            </a:pPr>
            <a:r>
              <a:rPr lang="tr-TR" sz="2600" dirty="0"/>
              <a:t>Öğrenciye verilen yedek cevap kâğıdında öğrenci bilgisinin yer aldığı bölümde yapılan hatalı veya eksik kodlamadan öğrenci ile birlikte salon görevlileri de sorumlu </a:t>
            </a:r>
            <a:r>
              <a:rPr lang="tr-TR" sz="2600" dirty="0" smtClean="0"/>
              <a:t>olacaklardır.</a:t>
            </a:r>
          </a:p>
          <a:p>
            <a:pPr lvl="1" indent="-457200" algn="just">
              <a:buFont typeface="Wingdings" panose="05000000000000000000" pitchFamily="2" charset="2"/>
              <a:buChar char="Ø"/>
            </a:pPr>
            <a:r>
              <a:rPr lang="tr-TR" sz="2600" dirty="0" smtClean="0"/>
              <a:t>Öğrencilere</a:t>
            </a:r>
            <a:r>
              <a:rPr lang="tr-TR" sz="2600" dirty="0"/>
              <a:t>, soru kitapçığı ve cevap kâğıdı üzerinde yapacakları yazı yazma/işaretleme/silme işlemleri için koyu siyah ve yumuşak uçlu kurşun kalem ile leke bırakmayan yumuşak silgi kullanmalarını </a:t>
            </a:r>
            <a:r>
              <a:rPr lang="tr-TR" sz="2600" dirty="0" smtClean="0"/>
              <a:t>hatırlatır.</a:t>
            </a:r>
          </a:p>
          <a:p>
            <a:pPr lvl="1" indent="-457200" algn="just">
              <a:buFont typeface="Wingdings" panose="05000000000000000000" pitchFamily="2" charset="2"/>
              <a:buChar char="Ø"/>
            </a:pPr>
            <a:r>
              <a:rPr lang="tr-TR" sz="2600" dirty="0" smtClean="0"/>
              <a:t>Cevap </a:t>
            </a:r>
            <a:r>
              <a:rPr lang="tr-TR" sz="2600" dirty="0"/>
              <a:t>kâğıdında bulunan “Bu Bölüme Dokunmayınız” kısmının hiçbir şekilde işaretlenmeyeceğini söyler</a:t>
            </a:r>
            <a:r>
              <a:rPr lang="tr-TR" sz="2600" dirty="0" smtClean="0"/>
              <a:t>.</a:t>
            </a:r>
            <a:endParaRPr lang="tr-TR" sz="2600" dirty="0"/>
          </a:p>
        </p:txBody>
      </p:sp>
    </p:spTree>
    <p:extLst>
      <p:ext uri="{BB962C8B-B14F-4D97-AF65-F5344CB8AC3E}">
        <p14:creationId xmlns:p14="http://schemas.microsoft.com/office/powerpoint/2010/main" val="18738931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836712"/>
            <a:ext cx="8712968" cy="4493538"/>
          </a:xfrm>
          <a:prstGeom prst="rect">
            <a:avLst/>
          </a:prstGeom>
        </p:spPr>
        <p:txBody>
          <a:bodyPr wrap="square">
            <a:spAutoFit/>
          </a:bodyPr>
          <a:lstStyle/>
          <a:p>
            <a:pPr marL="457200" indent="-457200" algn="just">
              <a:buFont typeface="Wingdings" panose="05000000000000000000" pitchFamily="2" charset="2"/>
              <a:buChar char="Ø"/>
            </a:pPr>
            <a:r>
              <a:rPr lang="en-US" sz="2600" dirty="0" err="1"/>
              <a:t>Sınav</a:t>
            </a:r>
            <a:r>
              <a:rPr lang="en-US" sz="2600" dirty="0"/>
              <a:t>, 02 </a:t>
            </a:r>
            <a:r>
              <a:rPr lang="en-US" sz="2600" dirty="0" err="1"/>
              <a:t>Haziran</a:t>
            </a:r>
            <a:r>
              <a:rPr lang="en-US" sz="2600" dirty="0"/>
              <a:t> 2018 </a:t>
            </a:r>
            <a:r>
              <a:rPr lang="en-US" sz="2600" dirty="0" err="1"/>
              <a:t>Cumartesi</a:t>
            </a:r>
            <a:r>
              <a:rPr lang="en-US" sz="2600" dirty="0"/>
              <a:t> </a:t>
            </a:r>
            <a:r>
              <a:rPr lang="en-US" sz="2600" dirty="0" err="1"/>
              <a:t>günü</a:t>
            </a:r>
            <a:r>
              <a:rPr lang="en-US" sz="2600" dirty="0"/>
              <a:t> </a:t>
            </a:r>
            <a:r>
              <a:rPr lang="en-US" sz="2600" dirty="0" err="1"/>
              <a:t>saat</a:t>
            </a:r>
            <a:r>
              <a:rPr lang="en-US" sz="2600" dirty="0"/>
              <a:t> 09:30 </a:t>
            </a:r>
            <a:r>
              <a:rPr lang="en-US" sz="2600" dirty="0" err="1"/>
              <a:t>ve</a:t>
            </a:r>
            <a:r>
              <a:rPr lang="en-US" sz="2600" dirty="0"/>
              <a:t> 11:30’da </a:t>
            </a:r>
            <a:r>
              <a:rPr lang="en-US" sz="2600" b="1" dirty="0" err="1"/>
              <a:t>tek</a:t>
            </a:r>
            <a:r>
              <a:rPr lang="en-US" sz="2600" b="1" dirty="0"/>
              <a:t> </a:t>
            </a:r>
            <a:r>
              <a:rPr lang="en-US" sz="2600" b="1" dirty="0" err="1"/>
              <a:t>oturum</a:t>
            </a:r>
            <a:r>
              <a:rPr lang="en-US" sz="2600" b="1" dirty="0"/>
              <a:t> </a:t>
            </a:r>
            <a:r>
              <a:rPr lang="en-US" sz="2600" dirty="0" err="1"/>
              <a:t>halinde</a:t>
            </a:r>
            <a:r>
              <a:rPr lang="en-US" sz="2600" dirty="0"/>
              <a:t>, 8’inci </a:t>
            </a:r>
            <a:r>
              <a:rPr lang="en-US" sz="2600" dirty="0" err="1"/>
              <a:t>sınıf</a:t>
            </a:r>
            <a:r>
              <a:rPr lang="en-US" sz="2600" dirty="0"/>
              <a:t> </a:t>
            </a:r>
            <a:r>
              <a:rPr lang="en-US" sz="2600" dirty="0" err="1"/>
              <a:t>öğretim</a:t>
            </a:r>
            <a:r>
              <a:rPr lang="en-US" sz="2600" dirty="0"/>
              <a:t> </a:t>
            </a:r>
            <a:r>
              <a:rPr lang="en-US" sz="2600" dirty="0" err="1"/>
              <a:t>programları</a:t>
            </a:r>
            <a:r>
              <a:rPr lang="en-US" sz="2600" dirty="0"/>
              <a:t> </a:t>
            </a:r>
            <a:r>
              <a:rPr lang="en-US" sz="2600" dirty="0" err="1"/>
              <a:t>esas</a:t>
            </a:r>
            <a:r>
              <a:rPr lang="en-US" sz="2600" dirty="0"/>
              <a:t> </a:t>
            </a:r>
            <a:r>
              <a:rPr lang="en-US" sz="2600" dirty="0" err="1"/>
              <a:t>alınarak</a:t>
            </a:r>
            <a:r>
              <a:rPr lang="en-US" sz="2600" dirty="0"/>
              <a:t> </a:t>
            </a:r>
            <a:r>
              <a:rPr lang="en-US" sz="2600" dirty="0" err="1"/>
              <a:t>yapılacaktır</a:t>
            </a:r>
            <a:r>
              <a:rPr lang="en-US" sz="2600" dirty="0"/>
              <a:t>. </a:t>
            </a:r>
            <a:r>
              <a:rPr lang="en-US" sz="2600" dirty="0" err="1"/>
              <a:t>Sınav</a:t>
            </a:r>
            <a:r>
              <a:rPr lang="en-US" sz="2600" dirty="0"/>
              <a:t>, </a:t>
            </a:r>
            <a:r>
              <a:rPr lang="en-US" sz="2600" b="1" dirty="0" err="1"/>
              <a:t>iki</a:t>
            </a:r>
            <a:r>
              <a:rPr lang="en-US" sz="2600" b="1" dirty="0"/>
              <a:t> </a:t>
            </a:r>
            <a:r>
              <a:rPr lang="en-US" sz="2600" b="1" dirty="0" err="1"/>
              <a:t>bölüm</a:t>
            </a:r>
            <a:r>
              <a:rPr lang="en-US" sz="2600" b="1" dirty="0"/>
              <a:t> </a:t>
            </a:r>
            <a:r>
              <a:rPr lang="en-US" sz="2600" dirty="0" err="1"/>
              <a:t>hâlinde</a:t>
            </a:r>
            <a:r>
              <a:rPr lang="en-US" sz="2600" dirty="0"/>
              <a:t> </a:t>
            </a:r>
            <a:r>
              <a:rPr lang="en-US" sz="2600" dirty="0" err="1"/>
              <a:t>uygulanacak</a:t>
            </a:r>
            <a:r>
              <a:rPr lang="en-US" sz="2600" dirty="0"/>
              <a:t>, </a:t>
            </a:r>
            <a:r>
              <a:rPr lang="en-US" sz="2600" dirty="0" err="1" smtClean="0"/>
              <a:t>Birinci</a:t>
            </a:r>
            <a:r>
              <a:rPr lang="en-US" sz="2600" dirty="0" smtClean="0"/>
              <a:t> </a:t>
            </a:r>
            <a:r>
              <a:rPr lang="en-US" sz="2600" dirty="0" err="1"/>
              <a:t>bölüm</a:t>
            </a:r>
            <a:r>
              <a:rPr lang="en-US" sz="2600" dirty="0"/>
              <a:t>, 50 </a:t>
            </a:r>
            <a:r>
              <a:rPr lang="en-US" sz="2600" dirty="0" err="1"/>
              <a:t>soruluk</a:t>
            </a:r>
            <a:r>
              <a:rPr lang="en-US" sz="2600" dirty="0"/>
              <a:t> </a:t>
            </a:r>
            <a:r>
              <a:rPr lang="en-US" sz="2600" dirty="0" err="1"/>
              <a:t>sözel</a:t>
            </a:r>
            <a:r>
              <a:rPr lang="en-US" sz="2600" dirty="0"/>
              <a:t> </a:t>
            </a:r>
            <a:r>
              <a:rPr lang="en-US" sz="2600" dirty="0" err="1"/>
              <a:t>alandan</a:t>
            </a:r>
            <a:r>
              <a:rPr lang="en-US" sz="2600" dirty="0"/>
              <a:t> </a:t>
            </a:r>
            <a:r>
              <a:rPr lang="en-US" sz="2600" dirty="0" err="1"/>
              <a:t>oluşacak</a:t>
            </a:r>
            <a:r>
              <a:rPr lang="en-US" sz="2600" dirty="0"/>
              <a:t> </a:t>
            </a:r>
            <a:r>
              <a:rPr lang="en-US" sz="2600" dirty="0" err="1"/>
              <a:t>ve</a:t>
            </a:r>
            <a:r>
              <a:rPr lang="en-US" sz="2600" dirty="0"/>
              <a:t> </a:t>
            </a:r>
            <a:r>
              <a:rPr lang="en-US" sz="2600" dirty="0" err="1"/>
              <a:t>süresi</a:t>
            </a:r>
            <a:r>
              <a:rPr lang="en-US" sz="2600" dirty="0"/>
              <a:t> 75 </a:t>
            </a:r>
            <a:r>
              <a:rPr lang="en-US" sz="2600" dirty="0" err="1"/>
              <a:t>dakika</a:t>
            </a:r>
            <a:r>
              <a:rPr lang="en-US" sz="2600" dirty="0"/>
              <a:t>; </a:t>
            </a:r>
            <a:r>
              <a:rPr lang="en-US" sz="2600" dirty="0" err="1"/>
              <a:t>ikinci</a:t>
            </a:r>
            <a:r>
              <a:rPr lang="en-US" sz="2600" dirty="0"/>
              <a:t> </a:t>
            </a:r>
            <a:r>
              <a:rPr lang="en-US" sz="2600" dirty="0" err="1"/>
              <a:t>bölüm</a:t>
            </a:r>
            <a:r>
              <a:rPr lang="en-US" sz="2600" dirty="0"/>
              <a:t> </a:t>
            </a:r>
            <a:r>
              <a:rPr lang="en-US" sz="2600" dirty="0" err="1"/>
              <a:t>ise</a:t>
            </a:r>
            <a:r>
              <a:rPr lang="en-US" sz="2600" dirty="0"/>
              <a:t> 40 </a:t>
            </a:r>
            <a:r>
              <a:rPr lang="en-US" sz="2600" dirty="0" err="1"/>
              <a:t>soruluk</a:t>
            </a:r>
            <a:r>
              <a:rPr lang="en-US" sz="2600" dirty="0"/>
              <a:t> </a:t>
            </a:r>
            <a:r>
              <a:rPr lang="en-US" sz="2600" dirty="0" err="1"/>
              <a:t>sayısal</a:t>
            </a:r>
            <a:r>
              <a:rPr lang="en-US" sz="2600" dirty="0"/>
              <a:t> </a:t>
            </a:r>
            <a:r>
              <a:rPr lang="en-US" sz="2600" dirty="0" err="1"/>
              <a:t>alandan</a:t>
            </a:r>
            <a:r>
              <a:rPr lang="en-US" sz="2600" dirty="0"/>
              <a:t> </a:t>
            </a:r>
            <a:r>
              <a:rPr lang="en-US" sz="2600" dirty="0" err="1"/>
              <a:t>oluşacak</a:t>
            </a:r>
            <a:r>
              <a:rPr lang="en-US" sz="2600" dirty="0"/>
              <a:t> </a:t>
            </a:r>
            <a:r>
              <a:rPr lang="en-US" sz="2600" dirty="0" err="1"/>
              <a:t>ve</a:t>
            </a:r>
            <a:r>
              <a:rPr lang="en-US" sz="2600" dirty="0"/>
              <a:t> </a:t>
            </a:r>
            <a:r>
              <a:rPr lang="en-US" sz="2600" dirty="0" err="1"/>
              <a:t>süresi</a:t>
            </a:r>
            <a:r>
              <a:rPr lang="en-US" sz="2600" dirty="0"/>
              <a:t> 60 </a:t>
            </a:r>
            <a:r>
              <a:rPr lang="en-US" sz="2600" dirty="0" err="1"/>
              <a:t>dakika</a:t>
            </a:r>
            <a:r>
              <a:rPr lang="en-US" sz="2600" dirty="0"/>
              <a:t> </a:t>
            </a:r>
            <a:r>
              <a:rPr lang="en-US" sz="2600" dirty="0" err="1"/>
              <a:t>olacaktır</a:t>
            </a:r>
            <a:r>
              <a:rPr lang="en-US" sz="2600" dirty="0" smtClean="0"/>
              <a:t>.</a:t>
            </a:r>
            <a:endParaRPr lang="tr-TR" sz="2600" dirty="0" smtClean="0"/>
          </a:p>
          <a:p>
            <a:pPr marL="457200" indent="-457200" algn="just">
              <a:buFont typeface="Wingdings" panose="05000000000000000000" pitchFamily="2" charset="2"/>
              <a:buChar char="Ø"/>
            </a:pPr>
            <a:r>
              <a:rPr lang="en-US" sz="2600" dirty="0" err="1"/>
              <a:t>Sözel</a:t>
            </a:r>
            <a:r>
              <a:rPr lang="en-US" sz="2600" dirty="0"/>
              <a:t> </a:t>
            </a:r>
            <a:r>
              <a:rPr lang="en-US" sz="2600" dirty="0" err="1"/>
              <a:t>bölümde</a:t>
            </a:r>
            <a:r>
              <a:rPr lang="en-US" sz="2600" dirty="0"/>
              <a:t>, 8’inci </a:t>
            </a:r>
            <a:r>
              <a:rPr lang="en-US" sz="2600" dirty="0" err="1"/>
              <a:t>sınıf</a:t>
            </a:r>
            <a:r>
              <a:rPr lang="en-US" sz="2600" dirty="0"/>
              <a:t> </a:t>
            </a:r>
            <a:r>
              <a:rPr lang="en-US" sz="2600" dirty="0" err="1"/>
              <a:t>Türkçe</a:t>
            </a:r>
            <a:r>
              <a:rPr lang="en-US" sz="2600" dirty="0"/>
              <a:t>, din </a:t>
            </a:r>
            <a:r>
              <a:rPr lang="en-US" sz="2600" dirty="0" err="1"/>
              <a:t>kültürü</a:t>
            </a:r>
            <a:r>
              <a:rPr lang="en-US" sz="2600" dirty="0"/>
              <a:t> </a:t>
            </a:r>
            <a:r>
              <a:rPr lang="en-US" sz="2600" dirty="0" err="1"/>
              <a:t>ve</a:t>
            </a:r>
            <a:r>
              <a:rPr lang="en-US" sz="2600" dirty="0"/>
              <a:t> </a:t>
            </a:r>
            <a:r>
              <a:rPr lang="en-US" sz="2600" dirty="0" err="1"/>
              <a:t>ahlak</a:t>
            </a:r>
            <a:r>
              <a:rPr lang="en-US" sz="2600" dirty="0"/>
              <a:t> </a:t>
            </a:r>
            <a:r>
              <a:rPr lang="en-US" sz="2600" dirty="0" err="1"/>
              <a:t>bilgisi</a:t>
            </a:r>
            <a:r>
              <a:rPr lang="en-US" sz="2600" dirty="0"/>
              <a:t>, T.C. </a:t>
            </a:r>
            <a:r>
              <a:rPr lang="en-US" sz="2600" dirty="0" err="1"/>
              <a:t>inkılap</a:t>
            </a:r>
            <a:r>
              <a:rPr lang="en-US" sz="2600" dirty="0"/>
              <a:t> </a:t>
            </a:r>
            <a:r>
              <a:rPr lang="en-US" sz="2600" dirty="0" err="1"/>
              <a:t>tarihi</a:t>
            </a:r>
            <a:r>
              <a:rPr lang="en-US" sz="2600" dirty="0"/>
              <a:t> </a:t>
            </a:r>
            <a:r>
              <a:rPr lang="en-US" sz="2600" dirty="0" err="1"/>
              <a:t>ve</a:t>
            </a:r>
            <a:r>
              <a:rPr lang="en-US" sz="2600" dirty="0"/>
              <a:t> </a:t>
            </a:r>
            <a:r>
              <a:rPr lang="en-US" sz="2600" dirty="0" err="1"/>
              <a:t>Atatürkçülük</a:t>
            </a:r>
            <a:r>
              <a:rPr lang="en-US" sz="2600" dirty="0"/>
              <a:t> </a:t>
            </a:r>
            <a:r>
              <a:rPr lang="en-US" sz="2600" dirty="0" err="1"/>
              <a:t>ile</a:t>
            </a:r>
            <a:r>
              <a:rPr lang="en-US" sz="2600" dirty="0"/>
              <a:t> </a:t>
            </a:r>
            <a:r>
              <a:rPr lang="en-US" sz="2600" dirty="0" err="1"/>
              <a:t>yabancı</a:t>
            </a:r>
            <a:r>
              <a:rPr lang="en-US" sz="2600" dirty="0"/>
              <a:t> </a:t>
            </a:r>
            <a:r>
              <a:rPr lang="en-US" sz="2600" dirty="0" err="1"/>
              <a:t>dil</a:t>
            </a:r>
            <a:r>
              <a:rPr lang="en-US" sz="2600" dirty="0"/>
              <a:t>, </a:t>
            </a:r>
            <a:r>
              <a:rPr lang="en-US" sz="2600" dirty="0" err="1"/>
              <a:t>sayısal</a:t>
            </a:r>
            <a:r>
              <a:rPr lang="en-US" sz="2600" dirty="0"/>
              <a:t> </a:t>
            </a:r>
            <a:r>
              <a:rPr lang="en-US" sz="2600" dirty="0" err="1"/>
              <a:t>bölümde</a:t>
            </a:r>
            <a:r>
              <a:rPr lang="en-US" sz="2600" dirty="0"/>
              <a:t> </a:t>
            </a:r>
            <a:r>
              <a:rPr lang="en-US" sz="2600" dirty="0" err="1"/>
              <a:t>ise</a:t>
            </a:r>
            <a:r>
              <a:rPr lang="en-US" sz="2600" dirty="0"/>
              <a:t> </a:t>
            </a:r>
            <a:r>
              <a:rPr lang="en-US" sz="2600" dirty="0" err="1"/>
              <a:t>matematik</a:t>
            </a:r>
            <a:r>
              <a:rPr lang="en-US" sz="2600" dirty="0"/>
              <a:t> </a:t>
            </a:r>
            <a:r>
              <a:rPr lang="en-US" sz="2600" dirty="0" err="1"/>
              <a:t>ve</a:t>
            </a:r>
            <a:r>
              <a:rPr lang="en-US" sz="2600" dirty="0"/>
              <a:t> fen </a:t>
            </a:r>
            <a:r>
              <a:rPr lang="en-US" sz="2600" dirty="0" err="1"/>
              <a:t>bilimlerinden</a:t>
            </a:r>
            <a:r>
              <a:rPr lang="en-US" sz="2600" dirty="0"/>
              <a:t> </a:t>
            </a:r>
            <a:r>
              <a:rPr lang="en-US" sz="2600" dirty="0" err="1"/>
              <a:t>sorular</a:t>
            </a:r>
            <a:r>
              <a:rPr lang="en-US" sz="2600" dirty="0"/>
              <a:t> </a:t>
            </a:r>
            <a:r>
              <a:rPr lang="en-US" sz="2600" dirty="0" err="1"/>
              <a:t>yöneltilecektir</a:t>
            </a:r>
            <a:r>
              <a:rPr lang="en-US" sz="2600" dirty="0" smtClean="0"/>
              <a:t>.</a:t>
            </a:r>
            <a:endParaRPr lang="tr-TR" sz="2600" dirty="0"/>
          </a:p>
        </p:txBody>
      </p:sp>
      <p:sp>
        <p:nvSpPr>
          <p:cNvPr id="3" name="Dikdörtgen 2"/>
          <p:cNvSpPr/>
          <p:nvPr/>
        </p:nvSpPr>
        <p:spPr>
          <a:xfrm>
            <a:off x="659042" y="116632"/>
            <a:ext cx="8041939" cy="523220"/>
          </a:xfrm>
          <a:prstGeom prst="rect">
            <a:avLst/>
          </a:prstGeom>
          <a:noFill/>
        </p:spPr>
        <p:txBody>
          <a:bodyPr wrap="square" lIns="91440" tIns="45720" rIns="91440" bIns="45720">
            <a:spAutoFit/>
          </a:bodyPr>
          <a:lstStyle/>
          <a:p>
            <a:pPr algn="ctr"/>
            <a:r>
              <a:rPr lang="tr-TR" sz="2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GENEL BİLGİLER</a:t>
            </a:r>
            <a:endParaRPr lang="tr-TR"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66272295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47916" y="476672"/>
            <a:ext cx="8456030" cy="4893647"/>
          </a:xfrm>
          <a:prstGeom prst="rect">
            <a:avLst/>
          </a:prstGeom>
        </p:spPr>
        <p:txBody>
          <a:bodyPr wrap="square">
            <a:spAutoFit/>
          </a:bodyPr>
          <a:lstStyle/>
          <a:p>
            <a:pPr lvl="1" indent="-457200" algn="just">
              <a:buFont typeface="Wingdings" panose="05000000000000000000" pitchFamily="2" charset="2"/>
              <a:buChar char="Ø"/>
            </a:pPr>
            <a:r>
              <a:rPr lang="tr-TR" sz="2600" dirty="0"/>
              <a:t>Çift işaretlenmiş veya iyi silinmemiş cevapların optik okuyucular tarafından yanlış cevap olarak değerlendirileceğini </a:t>
            </a:r>
            <a:r>
              <a:rPr lang="tr-TR" sz="2600" dirty="0" smtClean="0"/>
              <a:t>belirtir.</a:t>
            </a:r>
          </a:p>
          <a:p>
            <a:pPr lvl="1" indent="-457200" algn="just">
              <a:buFont typeface="Wingdings" panose="05000000000000000000" pitchFamily="2" charset="2"/>
              <a:buChar char="Ø"/>
            </a:pPr>
            <a:r>
              <a:rPr lang="tr-TR" sz="2600" dirty="0" smtClean="0"/>
              <a:t>Soru </a:t>
            </a:r>
            <a:r>
              <a:rPr lang="tr-TR" sz="2600" dirty="0"/>
              <a:t>kitapçığına işaretlenen cevapların, cevap kâğıdına işaretlenmediği takdirde değerlendirme işlemine alınmayacağını </a:t>
            </a:r>
            <a:r>
              <a:rPr lang="tr-TR" sz="2600" dirty="0" smtClean="0"/>
              <a:t>söyler.</a:t>
            </a:r>
          </a:p>
          <a:p>
            <a:pPr lvl="1" indent="-457200" algn="just">
              <a:buFont typeface="Wingdings" panose="05000000000000000000" pitchFamily="2" charset="2"/>
              <a:buChar char="Ø"/>
            </a:pPr>
            <a:r>
              <a:rPr lang="tr-TR" sz="2600" dirty="0" smtClean="0"/>
              <a:t>Öğrenciye </a:t>
            </a:r>
            <a:r>
              <a:rPr lang="tr-TR" sz="2600" dirty="0"/>
              <a:t>ait onaylı sınav giriş belgesi ile cevap kâğıdındaki basılı öğrenci bilgilerini kontrol eder</a:t>
            </a:r>
            <a:r>
              <a:rPr lang="tr-TR" sz="2600" dirty="0" smtClean="0"/>
              <a:t>.</a:t>
            </a:r>
          </a:p>
          <a:p>
            <a:pPr lvl="1" indent="-457200" algn="just">
              <a:buFont typeface="Wingdings" panose="05000000000000000000" pitchFamily="2" charset="2"/>
              <a:buChar char="Ø"/>
            </a:pPr>
            <a:r>
              <a:rPr lang="tr-TR" sz="2600" dirty="0"/>
              <a:t>Soru kitapçığının A, B, C ve D olmak üzere dört ayrı türü olup öğrencinin doğru işaretleme yapıp yapmadığını soru kitapçığı ve cevap kâğıtları üzerinden kontrol eder ve sınıf öğrenci yoklama listesine gerekli kodlamaları yapar</a:t>
            </a:r>
            <a:r>
              <a:rPr lang="tr-TR" sz="2600" dirty="0" smtClean="0"/>
              <a:t>.</a:t>
            </a:r>
            <a:endParaRPr lang="tr-TR" sz="2600" dirty="0"/>
          </a:p>
        </p:txBody>
      </p:sp>
    </p:spTree>
    <p:extLst>
      <p:ext uri="{BB962C8B-B14F-4D97-AF65-F5344CB8AC3E}">
        <p14:creationId xmlns:p14="http://schemas.microsoft.com/office/powerpoint/2010/main" val="11800830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47916" y="476672"/>
            <a:ext cx="8456030" cy="4493538"/>
          </a:xfrm>
          <a:prstGeom prst="rect">
            <a:avLst/>
          </a:prstGeom>
        </p:spPr>
        <p:txBody>
          <a:bodyPr wrap="square">
            <a:spAutoFit/>
          </a:bodyPr>
          <a:lstStyle/>
          <a:p>
            <a:pPr lvl="1" indent="-457200" algn="just">
              <a:buFont typeface="Wingdings" panose="05000000000000000000" pitchFamily="2" charset="2"/>
              <a:buChar char="Ø"/>
            </a:pPr>
            <a:r>
              <a:rPr lang="tr-TR" sz="2600" dirty="0" smtClean="0"/>
              <a:t>Soru kitapçıklarını öğrencilere dağıtır.</a:t>
            </a:r>
          </a:p>
          <a:p>
            <a:pPr lvl="1" indent="-457200" algn="just">
              <a:buFont typeface="Wingdings" panose="05000000000000000000" pitchFamily="2" charset="2"/>
              <a:buChar char="Ø"/>
            </a:pPr>
            <a:r>
              <a:rPr lang="tr-TR" sz="2600" dirty="0" smtClean="0"/>
              <a:t>Öğrenci tarafından kontrol edilen soru kitapçığında, eksik sayfa veya baskı hatası varsa bu kitapçığı yedeği ile değiştirir.</a:t>
            </a:r>
          </a:p>
          <a:p>
            <a:pPr lvl="1" indent="-457200" algn="just">
              <a:buFont typeface="Wingdings" panose="05000000000000000000" pitchFamily="2" charset="2"/>
              <a:buChar char="Ø"/>
            </a:pPr>
            <a:r>
              <a:rPr lang="tr-TR" sz="2600" dirty="0" smtClean="0"/>
              <a:t>Öğrencilere soru kitapçığının ön yüzüne ad, </a:t>
            </a:r>
            <a:r>
              <a:rPr lang="tr-TR" sz="2600" dirty="0" err="1" smtClean="0"/>
              <a:t>soyad</a:t>
            </a:r>
            <a:r>
              <a:rPr lang="tr-TR" sz="2600" dirty="0" smtClean="0"/>
              <a:t>, ve T.C. Kimlik numarasını yazmalarını söyler.</a:t>
            </a:r>
          </a:p>
          <a:p>
            <a:pPr lvl="1" indent="-457200" algn="just">
              <a:buFont typeface="Wingdings" panose="05000000000000000000" pitchFamily="2" charset="2"/>
              <a:buChar char="Ø"/>
            </a:pPr>
            <a:r>
              <a:rPr lang="tr-TR" sz="2600" dirty="0" smtClean="0"/>
              <a:t>Doğru işaretlemenin yapılıp yapılmadığını soru kitapçığı ve cevap kağıtları üzerinden kontrol eder ve sınıf öğrenci yoklama listesine gerekli kodlamaları yapar.</a:t>
            </a:r>
          </a:p>
          <a:p>
            <a:pPr lvl="1" indent="-457200" algn="just">
              <a:buFont typeface="Wingdings" panose="05000000000000000000" pitchFamily="2" charset="2"/>
              <a:buChar char="Ø"/>
            </a:pPr>
            <a:r>
              <a:rPr lang="tr-TR" sz="2600" dirty="0" smtClean="0"/>
              <a:t>Üç yanlışın bir doğru cevabı götüreceğini, bu hususa dikkat etmelerini söyler.</a:t>
            </a:r>
            <a:endParaRPr lang="tr-TR" sz="2600" dirty="0"/>
          </a:p>
        </p:txBody>
      </p:sp>
    </p:spTree>
    <p:extLst>
      <p:ext uri="{BB962C8B-B14F-4D97-AF65-F5344CB8AC3E}">
        <p14:creationId xmlns:p14="http://schemas.microsoft.com/office/powerpoint/2010/main" val="38033630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64442" y="188640"/>
            <a:ext cx="8568952" cy="5324535"/>
          </a:xfrm>
          <a:prstGeom prst="rect">
            <a:avLst/>
          </a:prstGeom>
        </p:spPr>
        <p:txBody>
          <a:bodyPr wrap="square">
            <a:spAutoFit/>
          </a:bodyPr>
          <a:lstStyle/>
          <a:p>
            <a:pPr lvl="1" indent="-457200" algn="just">
              <a:buFont typeface="Wingdings" panose="05000000000000000000" pitchFamily="2" charset="2"/>
              <a:buChar char="v"/>
            </a:pPr>
            <a:r>
              <a:rPr lang="tr-TR" sz="2600" b="1" dirty="0">
                <a:effectLst>
                  <a:outerShdw blurRad="38100" dist="38100" dir="2700000" algn="tl">
                    <a:srgbClr val="000000">
                      <a:alpha val="43137"/>
                    </a:srgbClr>
                  </a:outerShdw>
                </a:effectLst>
              </a:rPr>
              <a:t>Sınav </a:t>
            </a:r>
            <a:r>
              <a:rPr lang="tr-TR" sz="2600" b="1" dirty="0" smtClean="0">
                <a:effectLst>
                  <a:outerShdw blurRad="38100" dist="38100" dir="2700000" algn="tl">
                    <a:srgbClr val="000000">
                      <a:alpha val="43137"/>
                    </a:srgbClr>
                  </a:outerShdw>
                </a:effectLst>
              </a:rPr>
              <a:t>Süresince Yapacakları İşlemler</a:t>
            </a:r>
          </a:p>
          <a:p>
            <a:pPr lvl="1" indent="-457200" algn="just">
              <a:buFont typeface="Wingdings" panose="05000000000000000000" pitchFamily="2" charset="2"/>
              <a:buChar char="Ø"/>
            </a:pPr>
            <a:r>
              <a:rPr lang="tr-TR" sz="2600" dirty="0"/>
              <a:t>Sınav anında yanında (kullanımı doktor raporu ile belirlenen hasta veya engellilere ait cihazlar hariç) çanta, cep telefonu, telsiz, radyo, saat, bilgisayar, kamera ve benzeri iletişim araçları ile depolama kayıt ve veri aktarma cihazları, kablosuz iletişim sağlayan cihazlar ve kulaklık, kolye, küpe, bilezik, yüzük, broş ve benzeri eşyalar ile her türlü elektronik ve/veya mekanik cihazlar, </a:t>
            </a:r>
            <a:r>
              <a:rPr lang="tr-TR" sz="2600" dirty="0" err="1"/>
              <a:t>databank</a:t>
            </a:r>
            <a:r>
              <a:rPr lang="tr-TR" sz="2600" dirty="0"/>
              <a:t> sözlük, hesap makinesi, kâğıt, kitap, defter, not vb. dokümanlar, pergel, açıölçer, cetvel vb. araçlardan herhangi birini bulunduranların sınavı, sınav kurallarını ihlal ettiği için tutanakla geçersiz sayılacaktır. Hazırlanan tutanakta sınavın iptal edileceğine dair ibare mutlaka bulunacaktır</a:t>
            </a:r>
            <a:r>
              <a:rPr lang="tr-TR" sz="2600" dirty="0" smtClean="0"/>
              <a:t>.</a:t>
            </a:r>
            <a:endParaRPr lang="tr-TR" sz="2600" dirty="0"/>
          </a:p>
        </p:txBody>
      </p:sp>
    </p:spTree>
    <p:extLst>
      <p:ext uri="{BB962C8B-B14F-4D97-AF65-F5344CB8AC3E}">
        <p14:creationId xmlns:p14="http://schemas.microsoft.com/office/powerpoint/2010/main" val="40359430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188640"/>
            <a:ext cx="8640960" cy="5293757"/>
          </a:xfrm>
          <a:prstGeom prst="rect">
            <a:avLst/>
          </a:prstGeom>
        </p:spPr>
        <p:txBody>
          <a:bodyPr wrap="square">
            <a:spAutoFit/>
          </a:bodyPr>
          <a:lstStyle/>
          <a:p>
            <a:pPr lvl="1" indent="-457200" algn="just">
              <a:buFont typeface="Wingdings" panose="05000000000000000000" pitchFamily="2" charset="2"/>
              <a:buChar char="Ø"/>
            </a:pPr>
            <a:r>
              <a:rPr lang="tr-TR" sz="2600" dirty="0"/>
              <a:t>Sınava girmeyen öğrencilerin, salon öğrenci yoklama listesinde isimlerinin karşısına silinmeyen kalemle “GİRMEDİ” yazar ve cevap kâğıdındaki “SINAVA GİRMEDİ” kutucuğunu kurşun kalemle kodlar.</a:t>
            </a:r>
          </a:p>
          <a:p>
            <a:pPr lvl="1" indent="-457200" algn="just">
              <a:buFont typeface="Wingdings" panose="05000000000000000000" pitchFamily="2" charset="2"/>
              <a:buChar char="Ø"/>
            </a:pPr>
            <a:r>
              <a:rPr lang="tr-TR" sz="2600" dirty="0"/>
              <a:t>Cevap kâğıdında öğrencinin imzasının olup olmadığını ve cevaplarını kodladığını kontrol eder.</a:t>
            </a:r>
          </a:p>
          <a:p>
            <a:pPr lvl="1" indent="-457200" algn="just">
              <a:buFont typeface="Wingdings" panose="05000000000000000000" pitchFamily="2" charset="2"/>
              <a:buChar char="Ø"/>
            </a:pPr>
            <a:r>
              <a:rPr lang="tr-TR" sz="2600" dirty="0"/>
              <a:t>Sınav sırasında öğrencilerin sağlık sebebi dışında dışarı çıkmasına izin vermez, zorunlu durumlarda öğrenciye koridorda görevli yedek gözetmen eşlik eder. Bu durumda öğrenciye ek süre tanımaz. Yanında yedek gözetmen olmadan salondan çıkan öğrencileri tekrar sınava almaz, soru kitapçığı ve cevap kâğıdını beraberinde götürmesine izin vermez</a:t>
            </a:r>
            <a:r>
              <a:rPr lang="tr-TR" sz="2600" dirty="0" smtClean="0"/>
              <a:t>.</a:t>
            </a:r>
            <a:endParaRPr lang="tr-TR" sz="2600" dirty="0"/>
          </a:p>
        </p:txBody>
      </p:sp>
    </p:spTree>
    <p:extLst>
      <p:ext uri="{BB962C8B-B14F-4D97-AF65-F5344CB8AC3E}">
        <p14:creationId xmlns:p14="http://schemas.microsoft.com/office/powerpoint/2010/main" val="386819005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404664"/>
            <a:ext cx="8681874" cy="4893647"/>
          </a:xfrm>
          <a:prstGeom prst="rect">
            <a:avLst/>
          </a:prstGeom>
        </p:spPr>
        <p:txBody>
          <a:bodyPr wrap="square">
            <a:spAutoFit/>
          </a:bodyPr>
          <a:lstStyle/>
          <a:p>
            <a:pPr lvl="1" indent="-457200" algn="just">
              <a:buFont typeface="Wingdings" panose="05000000000000000000" pitchFamily="2" charset="2"/>
              <a:buChar char="Ø"/>
            </a:pPr>
            <a:r>
              <a:rPr lang="tr-TR" sz="2600" dirty="0"/>
              <a:t>Kopya çekmeye teşebbüs eden öğrenciyi uyarır, kopya çektiği belirlenen öğrenciyle ilgili tutanak düzenler. Bu tutanağı sınav güvenlik poşetine koyar. Bu durumda olan öğrencilerin sınava devam etmelerine ve sınavın ilk 30 dakikası tamamlanmadan sınav binasından ayrılmalarına izin verilmez</a:t>
            </a:r>
            <a:r>
              <a:rPr lang="tr-TR" sz="2600" dirty="0" smtClean="0"/>
              <a:t>.</a:t>
            </a:r>
            <a:r>
              <a:rPr lang="tr-TR" sz="2600" dirty="0"/>
              <a:t> </a:t>
            </a:r>
            <a:endParaRPr lang="tr-TR" sz="2600" dirty="0" smtClean="0"/>
          </a:p>
          <a:p>
            <a:pPr lvl="1" indent="-457200" algn="just">
              <a:buFont typeface="Wingdings" panose="05000000000000000000" pitchFamily="2" charset="2"/>
              <a:buChar char="Ø"/>
            </a:pPr>
            <a:r>
              <a:rPr lang="tr-TR" sz="2600" dirty="0" smtClean="0"/>
              <a:t>Sınav </a:t>
            </a:r>
            <a:r>
              <a:rPr lang="tr-TR" sz="2600" dirty="0"/>
              <a:t>bitimine 15 dakika kala ve 5 dakika öğrencileri "15 DAKİKANIZ KALDI" , “5 (BEŞ) DAKİKANIZ KALDI” şeklinde </a:t>
            </a:r>
            <a:r>
              <a:rPr lang="tr-TR" sz="2600" b="1" dirty="0"/>
              <a:t>uyarır.</a:t>
            </a:r>
          </a:p>
          <a:p>
            <a:pPr lvl="1" indent="-457200" algn="just">
              <a:buFont typeface="Wingdings" panose="05000000000000000000" pitchFamily="2" charset="2"/>
              <a:buChar char="Ø"/>
            </a:pPr>
            <a:r>
              <a:rPr lang="tr-TR" sz="2600" dirty="0"/>
              <a:t>Öğrenciye ait cevap kâğıdındaki salon başkanı ve gözetmenin kontrol ettiğine dair bölümü silinmeyen kalemle imzalar</a:t>
            </a:r>
            <a:r>
              <a:rPr lang="tr-TR" sz="2600" dirty="0" smtClean="0"/>
              <a:t>.</a:t>
            </a:r>
            <a:endParaRPr lang="tr-TR" sz="2600" dirty="0"/>
          </a:p>
        </p:txBody>
      </p:sp>
    </p:spTree>
    <p:extLst>
      <p:ext uri="{BB962C8B-B14F-4D97-AF65-F5344CB8AC3E}">
        <p14:creationId xmlns:p14="http://schemas.microsoft.com/office/powerpoint/2010/main" val="38125173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548680"/>
            <a:ext cx="8496944" cy="4493538"/>
          </a:xfrm>
          <a:prstGeom prst="rect">
            <a:avLst/>
          </a:prstGeom>
        </p:spPr>
        <p:txBody>
          <a:bodyPr wrap="square">
            <a:spAutoFit/>
          </a:bodyPr>
          <a:lstStyle/>
          <a:p>
            <a:pPr lvl="1" indent="-457200" algn="just">
              <a:buFont typeface="Wingdings" panose="05000000000000000000" pitchFamily="2" charset="2"/>
              <a:buChar char="v"/>
            </a:pPr>
            <a:r>
              <a:rPr lang="tr-TR" sz="2600" b="1" dirty="0">
                <a:effectLst>
                  <a:outerShdw blurRad="38100" dist="38100" dir="2700000" algn="tl">
                    <a:srgbClr val="000000">
                      <a:alpha val="43137"/>
                    </a:srgbClr>
                  </a:outerShdw>
                </a:effectLst>
              </a:rPr>
              <a:t>Sınav </a:t>
            </a:r>
            <a:r>
              <a:rPr lang="tr-TR" sz="2600" b="1" dirty="0" smtClean="0">
                <a:effectLst>
                  <a:outerShdw blurRad="38100" dist="38100" dir="2700000" algn="tl">
                    <a:srgbClr val="000000">
                      <a:alpha val="43137"/>
                    </a:srgbClr>
                  </a:outerShdw>
                </a:effectLst>
              </a:rPr>
              <a:t>Bitiminde Yapacakları </a:t>
            </a:r>
            <a:r>
              <a:rPr lang="tr-TR" sz="2600" b="1" dirty="0">
                <a:effectLst>
                  <a:outerShdw blurRad="38100" dist="38100" dir="2700000" algn="tl">
                    <a:srgbClr val="000000">
                      <a:alpha val="43137"/>
                    </a:srgbClr>
                  </a:outerShdw>
                </a:effectLst>
              </a:rPr>
              <a:t>İşlemler</a:t>
            </a:r>
          </a:p>
          <a:p>
            <a:pPr lvl="1" indent="-457200" algn="just">
              <a:buFont typeface="Wingdings" panose="05000000000000000000" pitchFamily="2" charset="2"/>
              <a:buChar char="Ø"/>
            </a:pPr>
            <a:r>
              <a:rPr lang="tr-TR" sz="2600" dirty="0"/>
              <a:t>Sınav süresi bitiminde sınavı durdurur. Cevap kâğıtlarını ve soru kitapçıklarını öğrencilerden teslim alır, salon öğrenci yoklama listesi ile karşılaştırarak eksik olup olmadığını kontrol eder.</a:t>
            </a:r>
          </a:p>
          <a:p>
            <a:pPr lvl="1" indent="-457200" algn="just">
              <a:buFont typeface="Wingdings" panose="05000000000000000000" pitchFamily="2" charset="2"/>
              <a:buChar char="Ø"/>
            </a:pPr>
            <a:r>
              <a:rPr lang="tr-TR" sz="2600" dirty="0"/>
              <a:t>Sınav evrakını teslim eden öğrenciye, salon öğrenci yoklama listesini silinmeyen kalem ile imzalatır. (Bu işlemi sınav başlamadan önce ya da sınav sırasında yapmaz).</a:t>
            </a:r>
          </a:p>
          <a:p>
            <a:pPr lvl="1" indent="-457200" algn="just">
              <a:buFont typeface="Wingdings" panose="05000000000000000000" pitchFamily="2" charset="2"/>
              <a:buChar char="Ø"/>
            </a:pPr>
            <a:r>
              <a:rPr lang="tr-TR" sz="2600" dirty="0"/>
              <a:t>Cevap kâğıtlarını, salon öğrenci yoklama listesini ve varsa diğer evrakını (tutanak vb.) (soru kitapçıkları ve sınav giriş belgeleri hariç) sınav güvenlik poşetine yerleştirir</a:t>
            </a:r>
            <a:r>
              <a:rPr lang="tr-TR" sz="2600" dirty="0" smtClean="0"/>
              <a:t>.</a:t>
            </a:r>
            <a:endParaRPr lang="tr-TR" sz="2600" dirty="0"/>
          </a:p>
        </p:txBody>
      </p:sp>
    </p:spTree>
    <p:extLst>
      <p:ext uri="{BB962C8B-B14F-4D97-AF65-F5344CB8AC3E}">
        <p14:creationId xmlns:p14="http://schemas.microsoft.com/office/powerpoint/2010/main" val="38792575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73675" y="404664"/>
            <a:ext cx="8568952" cy="4893647"/>
          </a:xfrm>
          <a:prstGeom prst="rect">
            <a:avLst/>
          </a:prstGeom>
        </p:spPr>
        <p:txBody>
          <a:bodyPr wrap="square">
            <a:spAutoFit/>
          </a:bodyPr>
          <a:lstStyle/>
          <a:p>
            <a:pPr lvl="1" indent="-457200" algn="just">
              <a:buFont typeface="Wingdings" panose="05000000000000000000" pitchFamily="2" charset="2"/>
              <a:buChar char="Ø"/>
            </a:pPr>
            <a:r>
              <a:rPr lang="tr-TR" sz="2600" dirty="0"/>
              <a:t>Salondan çıkmadan diğer salon görevlisi ile birlikte sınav güvenlik poşetinin ağzını </a:t>
            </a:r>
            <a:r>
              <a:rPr lang="tr-TR" sz="2600" dirty="0" smtClean="0"/>
              <a:t>kapatır.</a:t>
            </a:r>
          </a:p>
          <a:p>
            <a:pPr lvl="1" indent="-457200" algn="just">
              <a:buFont typeface="Wingdings" panose="05000000000000000000" pitchFamily="2" charset="2"/>
              <a:buChar char="Ø"/>
            </a:pPr>
            <a:r>
              <a:rPr lang="tr-TR" sz="2600" dirty="0" smtClean="0"/>
              <a:t>Ağzı </a:t>
            </a:r>
            <a:r>
              <a:rPr lang="tr-TR" sz="2600" dirty="0"/>
              <a:t>kapalı sınav güvenlik poşetini, soru kitapçıklarıyla birlikte bina sınav komisyonuna imza karşılığında teslim </a:t>
            </a:r>
            <a:r>
              <a:rPr lang="tr-TR" sz="2600" dirty="0" smtClean="0"/>
              <a:t>eder.</a:t>
            </a:r>
          </a:p>
          <a:p>
            <a:pPr lvl="1" indent="-457200" algn="just">
              <a:buFont typeface="Wingdings" panose="05000000000000000000" pitchFamily="2" charset="2"/>
              <a:buChar char="Ø"/>
            </a:pPr>
            <a:r>
              <a:rPr lang="tr-TR" sz="2600" dirty="0" smtClean="0"/>
              <a:t>Salon </a:t>
            </a:r>
            <a:r>
              <a:rPr lang="tr-TR" sz="2600" dirty="0"/>
              <a:t>görevlileri, sınav salonunda unutulan, sınav evrak kutusuna konulmayan cevap kâğıtlarının Bakanlık tarafından işleme alınmayacağını ve yasal sorumluluğun kendilerine ait olacağını </a:t>
            </a:r>
            <a:r>
              <a:rPr lang="tr-TR" sz="2600" dirty="0" smtClean="0"/>
              <a:t>bilir.</a:t>
            </a:r>
          </a:p>
          <a:p>
            <a:pPr lvl="1" indent="-457200" algn="just">
              <a:buFont typeface="Wingdings" panose="05000000000000000000" pitchFamily="2" charset="2"/>
              <a:buChar char="Ø"/>
            </a:pPr>
            <a:r>
              <a:rPr lang="tr-TR" sz="2600" dirty="0" smtClean="0"/>
              <a:t>Tüm </a:t>
            </a:r>
            <a:r>
              <a:rPr lang="tr-TR" sz="2600" dirty="0"/>
              <a:t>öğrenciler salonu terk ettikten sonra salonu kontrol ederek varsa unutulan evrak ve eşyaları bina sınav komisyonuna teslim eder</a:t>
            </a:r>
            <a:r>
              <a:rPr lang="tr-TR" sz="2600" dirty="0" smtClean="0"/>
              <a:t>.</a:t>
            </a:r>
            <a:endParaRPr lang="tr-TR" sz="2600" dirty="0"/>
          </a:p>
        </p:txBody>
      </p:sp>
    </p:spTree>
    <p:extLst>
      <p:ext uri="{BB962C8B-B14F-4D97-AF65-F5344CB8AC3E}">
        <p14:creationId xmlns:p14="http://schemas.microsoft.com/office/powerpoint/2010/main" val="35229360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7231" y="980728"/>
            <a:ext cx="8568952" cy="3293209"/>
          </a:xfrm>
          <a:prstGeom prst="rect">
            <a:avLst/>
          </a:prstGeom>
        </p:spPr>
        <p:txBody>
          <a:bodyPr wrap="square">
            <a:spAutoFit/>
          </a:bodyPr>
          <a:lstStyle/>
          <a:p>
            <a:pPr marL="457200" indent="-457200" algn="just">
              <a:buFont typeface="Wingdings" panose="05000000000000000000" pitchFamily="2" charset="2"/>
              <a:buChar char="Ø"/>
            </a:pPr>
            <a:r>
              <a:rPr lang="tr-TR" sz="2600" dirty="0"/>
              <a:t>09/12/2016 Tarih 29913 Resmi Gazete’ de yayımlanan 02/12/2016 tarih ve 6764 sayılı Millî Eğitim Bakanlığının Teşkilat Ve Görevleri Hakkında Kanun Hükmünde Kararname ile Bazı Kanun ve Kanun Hükmünde Kararnamelerde Değişiklik Yapılmasına Dair Kanunun, 12. Maddesi, 2. Fıkrası gereğince, sınav uygulamaları kapsamındaki fiilleri işleyen görevli ya da adaylara işlediği fiilin türüne göre cezai müeyyideler getirilmiştir.</a:t>
            </a:r>
          </a:p>
        </p:txBody>
      </p:sp>
      <p:sp>
        <p:nvSpPr>
          <p:cNvPr id="3" name="Dikdörtgen 2"/>
          <p:cNvSpPr/>
          <p:nvPr/>
        </p:nvSpPr>
        <p:spPr>
          <a:xfrm>
            <a:off x="659042" y="116632"/>
            <a:ext cx="8041939" cy="523220"/>
          </a:xfrm>
          <a:prstGeom prst="rect">
            <a:avLst/>
          </a:prstGeom>
          <a:noFill/>
        </p:spPr>
        <p:txBody>
          <a:bodyPr wrap="square" lIns="91440" tIns="45720" rIns="91440" bIns="45720">
            <a:spAutoFit/>
          </a:bodyPr>
          <a:lstStyle/>
          <a:p>
            <a:pPr algn="ctr"/>
            <a:r>
              <a:rPr lang="tr-TR" sz="2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SINAV GÖREVLİLERİNİN DİKKATİNE</a:t>
            </a:r>
            <a:endParaRPr lang="tr-TR"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51785630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1340768"/>
            <a:ext cx="8280920" cy="3693319"/>
          </a:xfrm>
          <a:prstGeom prst="rect">
            <a:avLst/>
          </a:prstGeom>
        </p:spPr>
        <p:txBody>
          <a:bodyPr wrap="square">
            <a:spAutoFit/>
          </a:bodyPr>
          <a:lstStyle/>
          <a:p>
            <a:pPr marL="457200" indent="-457200" algn="just">
              <a:buFont typeface="Wingdings" panose="05000000000000000000" pitchFamily="2" charset="2"/>
              <a:buChar char="Ø"/>
            </a:pPr>
            <a:r>
              <a:rPr lang="tr-TR" sz="2600" dirty="0"/>
              <a:t>Nüfus cüzdanlarını değiştirmek için nüfus müdürlüklerine başvuru yaparak, nüfus cüzdanları nüfus müdürlüklerince alınan adaylar, nüfus müdürlüklerince kendilerine verilen fotoğraflı, imzalı ve mühürlü geçici kimlik belgesi/ kimlik kartı talep belgesi ile sınava alınabilecektir</a:t>
            </a:r>
            <a:r>
              <a:rPr lang="tr-TR" sz="2600" dirty="0" smtClean="0"/>
              <a:t>.</a:t>
            </a:r>
          </a:p>
          <a:p>
            <a:pPr marL="457200" indent="-457200" algn="just">
              <a:buFont typeface="Wingdings" panose="05000000000000000000" pitchFamily="2" charset="2"/>
              <a:buChar char="Ø"/>
            </a:pPr>
            <a:r>
              <a:rPr lang="tr-TR" sz="2600" b="1" dirty="0" smtClean="0"/>
              <a:t>Soru kitapçıkları okullarda bırakılacak </a:t>
            </a:r>
            <a:r>
              <a:rPr lang="tr-TR" sz="2600" dirty="0" smtClean="0"/>
              <a:t>olup sınav tamamlandıktan </a:t>
            </a:r>
            <a:r>
              <a:rPr lang="tr-TR" sz="2600" b="1" dirty="0" smtClean="0"/>
              <a:t>1 saat sonra </a:t>
            </a:r>
            <a:r>
              <a:rPr lang="tr-TR" sz="2600" dirty="0" smtClean="0"/>
              <a:t>isteyen öğrenciye verilecektir.</a:t>
            </a:r>
            <a:endParaRPr lang="tr-TR" sz="2600" dirty="0"/>
          </a:p>
        </p:txBody>
      </p:sp>
      <p:sp>
        <p:nvSpPr>
          <p:cNvPr id="3" name="Dikdörtgen 2"/>
          <p:cNvSpPr/>
          <p:nvPr/>
        </p:nvSpPr>
        <p:spPr>
          <a:xfrm>
            <a:off x="659042" y="116632"/>
            <a:ext cx="8041939" cy="523220"/>
          </a:xfrm>
          <a:prstGeom prst="rect">
            <a:avLst/>
          </a:prstGeom>
          <a:noFill/>
        </p:spPr>
        <p:txBody>
          <a:bodyPr wrap="square" lIns="91440" tIns="45720" rIns="91440" bIns="45720">
            <a:spAutoFit/>
          </a:bodyPr>
          <a:lstStyle/>
          <a:p>
            <a:pPr algn="ctr"/>
            <a:r>
              <a:rPr lang="tr-TR" sz="2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SINAV GÖREVLİLERİNİN DİKKATİNE</a:t>
            </a:r>
            <a:endParaRPr lang="tr-TR"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13271873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1" y="678031"/>
            <a:ext cx="8280920" cy="4893647"/>
          </a:xfrm>
          <a:prstGeom prst="rect">
            <a:avLst/>
          </a:prstGeom>
        </p:spPr>
        <p:txBody>
          <a:bodyPr wrap="square">
            <a:spAutoFit/>
          </a:bodyPr>
          <a:lstStyle/>
          <a:p>
            <a:pPr marL="457200" indent="-457200" algn="just">
              <a:buFont typeface="Wingdings" panose="05000000000000000000" pitchFamily="2" charset="2"/>
              <a:buChar char="v"/>
            </a:pPr>
            <a:r>
              <a:rPr lang="tr-TR" sz="2600" b="1" dirty="0" smtClean="0"/>
              <a:t>Ayrıca, salon görevlileri;</a:t>
            </a:r>
          </a:p>
          <a:p>
            <a:pPr marL="457200" indent="-457200" algn="just">
              <a:buFont typeface="Wingdings" panose="05000000000000000000" pitchFamily="2" charset="2"/>
              <a:buChar char="Ø"/>
            </a:pPr>
            <a:r>
              <a:rPr lang="tr-TR" sz="2600" dirty="0" smtClean="0"/>
              <a:t>Salonda soru kitapçığını, gazete, kitap vb. dokümanı okumaz.</a:t>
            </a:r>
          </a:p>
          <a:p>
            <a:pPr marL="457200" indent="-457200" algn="just">
              <a:buFont typeface="Wingdings" panose="05000000000000000000" pitchFamily="2" charset="2"/>
              <a:buChar char="Ø"/>
            </a:pPr>
            <a:r>
              <a:rPr lang="tr-TR" sz="2600" dirty="0" smtClean="0"/>
              <a:t>Yüksek sesle konuşmaz.</a:t>
            </a:r>
          </a:p>
          <a:p>
            <a:pPr marL="457200" indent="-457200" algn="just">
              <a:buFont typeface="Wingdings" panose="05000000000000000000" pitchFamily="2" charset="2"/>
              <a:buChar char="Ø"/>
            </a:pPr>
            <a:r>
              <a:rPr lang="tr-TR" sz="2600" dirty="0" smtClean="0"/>
              <a:t>Gürültü çıkaran ayakkabılarla sınav salonuna gelmez.</a:t>
            </a:r>
          </a:p>
          <a:p>
            <a:pPr marL="457200" indent="-457200" algn="just">
              <a:buFont typeface="Wingdings" panose="05000000000000000000" pitchFamily="2" charset="2"/>
              <a:buChar char="Ø"/>
            </a:pPr>
            <a:r>
              <a:rPr lang="tr-TR" sz="2600" dirty="0" smtClean="0"/>
              <a:t>Sınav süresince salonu terk etmez.</a:t>
            </a:r>
          </a:p>
          <a:p>
            <a:pPr marL="457200" indent="-457200" algn="just">
              <a:buFont typeface="Wingdings" panose="05000000000000000000" pitchFamily="2" charset="2"/>
              <a:buChar char="Ø"/>
            </a:pPr>
            <a:r>
              <a:rPr lang="tr-TR" sz="2600" dirty="0" smtClean="0"/>
              <a:t>Çay, kahve vb. içmez.</a:t>
            </a:r>
          </a:p>
          <a:p>
            <a:pPr marL="457200" indent="-457200" algn="just">
              <a:buFont typeface="Wingdings" panose="05000000000000000000" pitchFamily="2" charset="2"/>
              <a:buChar char="Ø"/>
            </a:pPr>
            <a:r>
              <a:rPr lang="tr-TR" sz="2600" dirty="0" smtClean="0"/>
              <a:t>Öğrencinin başında uzun süre beklemez.</a:t>
            </a:r>
          </a:p>
          <a:p>
            <a:pPr marL="457200" indent="-457200" algn="just">
              <a:buFont typeface="Wingdings" panose="05000000000000000000" pitchFamily="2" charset="2"/>
              <a:buChar char="Ø"/>
            </a:pPr>
            <a:r>
              <a:rPr lang="tr-TR" sz="2600" dirty="0" smtClean="0"/>
              <a:t>Öğrencilerle sınav başladıktan sonra ve sınav süresince konuşmaz. Sorular hakkında yorum yapmaz.</a:t>
            </a:r>
          </a:p>
          <a:p>
            <a:pPr marL="457200" indent="-457200" algn="just">
              <a:buFont typeface="Wingdings" panose="05000000000000000000" pitchFamily="2" charset="2"/>
              <a:buChar char="Ø"/>
            </a:pPr>
            <a:r>
              <a:rPr lang="tr-TR" sz="2600" dirty="0" smtClean="0"/>
              <a:t>Öğrencilere ait sınav evrakını dikkat çekici bir şekilde incelemez.</a:t>
            </a:r>
            <a:endParaRPr lang="tr-TR" sz="2600" dirty="0"/>
          </a:p>
        </p:txBody>
      </p:sp>
      <p:sp>
        <p:nvSpPr>
          <p:cNvPr id="3" name="Dikdörtgen 2"/>
          <p:cNvSpPr/>
          <p:nvPr/>
        </p:nvSpPr>
        <p:spPr>
          <a:xfrm>
            <a:off x="659042" y="116632"/>
            <a:ext cx="8041939" cy="523220"/>
          </a:xfrm>
          <a:prstGeom prst="rect">
            <a:avLst/>
          </a:prstGeom>
          <a:noFill/>
        </p:spPr>
        <p:txBody>
          <a:bodyPr wrap="square" lIns="91440" tIns="45720" rIns="91440" bIns="45720">
            <a:spAutoFit/>
          </a:bodyPr>
          <a:lstStyle/>
          <a:p>
            <a:pPr algn="ctr"/>
            <a:r>
              <a:rPr lang="tr-TR" sz="2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SINAV GÖREVLİLERİNİN DİKKATİNE</a:t>
            </a:r>
            <a:endParaRPr lang="tr-TR"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63099740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59042" y="116632"/>
            <a:ext cx="8041939" cy="523220"/>
          </a:xfrm>
          <a:prstGeom prst="rect">
            <a:avLst/>
          </a:prstGeom>
          <a:noFill/>
        </p:spPr>
        <p:txBody>
          <a:bodyPr wrap="square" lIns="91440" tIns="45720" rIns="91440" bIns="45720">
            <a:spAutoFit/>
          </a:bodyPr>
          <a:lstStyle/>
          <a:p>
            <a:pPr algn="ctr"/>
            <a:r>
              <a:rPr lang="tr-TR" sz="2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BİRİNCİ BÖLÜM SÖZEL ALAN</a:t>
            </a:r>
            <a:endParaRPr lang="tr-TR"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aphicFrame>
        <p:nvGraphicFramePr>
          <p:cNvPr id="5" name="İçerik Yer Tutucusu 5"/>
          <p:cNvGraphicFramePr>
            <a:graphicFrameLocks noGrp="1"/>
          </p:cNvGraphicFramePr>
          <p:nvPr>
            <p:ph idx="1"/>
            <p:extLst>
              <p:ext uri="{D42A27DB-BD31-4B8C-83A1-F6EECF244321}">
                <p14:modId xmlns:p14="http://schemas.microsoft.com/office/powerpoint/2010/main" val="1742849261"/>
              </p:ext>
            </p:extLst>
          </p:nvPr>
        </p:nvGraphicFramePr>
        <p:xfrm>
          <a:off x="1547664" y="701407"/>
          <a:ext cx="6408712" cy="2367555"/>
        </p:xfrm>
        <a:graphic>
          <a:graphicData uri="http://schemas.openxmlformats.org/drawingml/2006/table">
            <a:tbl>
              <a:tblPr firstRow="1" firstCol="1" lastRow="1" lastCol="1" bandRow="1" bandCol="1"/>
              <a:tblGrid>
                <a:gridCol w="4529113">
                  <a:extLst>
                    <a:ext uri="{9D8B030D-6E8A-4147-A177-3AD203B41FA5}">
                      <a16:colId xmlns="" xmlns:a16="http://schemas.microsoft.com/office/drawing/2014/main" val="20000"/>
                    </a:ext>
                  </a:extLst>
                </a:gridCol>
                <a:gridCol w="1879599">
                  <a:extLst>
                    <a:ext uri="{9D8B030D-6E8A-4147-A177-3AD203B41FA5}">
                      <a16:colId xmlns="" xmlns:a16="http://schemas.microsoft.com/office/drawing/2014/main" val="20001"/>
                    </a:ext>
                  </a:extLst>
                </a:gridCol>
              </a:tblGrid>
              <a:tr h="360577">
                <a:tc>
                  <a:txBody>
                    <a:bodyPr/>
                    <a:lstStyle/>
                    <a:p>
                      <a:pPr marL="108585" marR="102235" algn="ctr" rtl="0" eaLnBrk="1" latinLnBrk="0" hangingPunct="1">
                        <a:lnSpc>
                          <a:spcPts val="1375"/>
                        </a:lnSpc>
                        <a:spcBef>
                          <a:spcPts val="20"/>
                        </a:spcBef>
                        <a:spcAft>
                          <a:spcPts val="0"/>
                        </a:spcAft>
                      </a:pPr>
                      <a:r>
                        <a:rPr kumimoji="0" lang="en-US" sz="2200" b="1" kern="1200" dirty="0">
                          <a:solidFill>
                            <a:schemeClr val="tx1"/>
                          </a:solidFill>
                          <a:effectLst/>
                          <a:latin typeface="Calibri"/>
                          <a:ea typeface="Calibri"/>
                          <a:cs typeface="Calibri"/>
                        </a:rPr>
                        <a:t>Alt </a:t>
                      </a:r>
                      <a:r>
                        <a:rPr kumimoji="0" lang="en-US" sz="2200" b="1" kern="1200" dirty="0" err="1">
                          <a:solidFill>
                            <a:schemeClr val="tx1"/>
                          </a:solidFill>
                          <a:effectLst/>
                          <a:latin typeface="Calibri"/>
                          <a:ea typeface="Calibri"/>
                          <a:cs typeface="Calibri"/>
                        </a:rPr>
                        <a:t>Testler</a:t>
                      </a:r>
                      <a:endParaRPr kumimoji="0" lang="tr-TR" sz="2200" b="1" kern="1200" dirty="0">
                        <a:solidFill>
                          <a:schemeClr val="tx1"/>
                        </a:solidFill>
                        <a:effectLst/>
                        <a:latin typeface="Calibri"/>
                        <a:ea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DDDDDD"/>
                    </a:solidFill>
                  </a:tcPr>
                </a:tc>
                <a:tc>
                  <a:txBody>
                    <a:bodyPr/>
                    <a:lstStyle/>
                    <a:p>
                      <a:pPr marL="108585" marR="102235" algn="ctr" rtl="0" eaLnBrk="1" latinLnBrk="0" hangingPunct="1">
                        <a:lnSpc>
                          <a:spcPts val="1375"/>
                        </a:lnSpc>
                        <a:spcBef>
                          <a:spcPts val="20"/>
                        </a:spcBef>
                        <a:spcAft>
                          <a:spcPts val="0"/>
                        </a:spcAft>
                      </a:pPr>
                      <a:r>
                        <a:rPr kumimoji="0" lang="en-US" sz="2200" b="1" kern="1200" dirty="0" err="1">
                          <a:solidFill>
                            <a:schemeClr val="tx1"/>
                          </a:solidFill>
                          <a:effectLst/>
                          <a:latin typeface="Calibri"/>
                          <a:ea typeface="Calibri"/>
                          <a:cs typeface="Calibri"/>
                        </a:rPr>
                        <a:t>Soru</a:t>
                      </a:r>
                      <a:r>
                        <a:rPr kumimoji="0" lang="en-US" sz="2200" b="1" kern="1200" dirty="0">
                          <a:solidFill>
                            <a:schemeClr val="tx1"/>
                          </a:solidFill>
                          <a:effectLst/>
                          <a:latin typeface="Calibri"/>
                          <a:ea typeface="Calibri"/>
                          <a:cs typeface="Calibri"/>
                        </a:rPr>
                        <a:t> </a:t>
                      </a:r>
                      <a:r>
                        <a:rPr kumimoji="0" lang="en-US" sz="2200" b="1" kern="1200" dirty="0" err="1">
                          <a:solidFill>
                            <a:schemeClr val="tx1"/>
                          </a:solidFill>
                          <a:effectLst/>
                          <a:latin typeface="Calibri"/>
                          <a:ea typeface="Calibri"/>
                          <a:cs typeface="Calibri"/>
                        </a:rPr>
                        <a:t>Sayısı</a:t>
                      </a:r>
                      <a:endParaRPr kumimoji="0" lang="tr-TR" sz="2200" b="1" kern="1200" dirty="0">
                        <a:solidFill>
                          <a:schemeClr val="tx1"/>
                        </a:solidFill>
                        <a:effectLst/>
                        <a:latin typeface="Calibri"/>
                        <a:ea typeface="Calibri"/>
                        <a:cs typeface="Calibri"/>
                      </a:endParaRPr>
                    </a:p>
                  </a:txBody>
                  <a:tcPr marL="0" marR="0"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DDDDDD"/>
                    </a:solidFill>
                  </a:tcPr>
                </a:tc>
                <a:extLst>
                  <a:ext uri="{0D108BD9-81ED-4DB2-BD59-A6C34878D82A}">
                    <a16:rowId xmlns="" xmlns:a16="http://schemas.microsoft.com/office/drawing/2014/main" val="10000"/>
                  </a:ext>
                </a:extLst>
              </a:tr>
              <a:tr h="400658">
                <a:tc>
                  <a:txBody>
                    <a:bodyPr/>
                    <a:lstStyle/>
                    <a:p>
                      <a:pPr marL="108585" marR="102235" algn="l" rtl="0" eaLnBrk="1" latinLnBrk="0" hangingPunct="1">
                        <a:lnSpc>
                          <a:spcPts val="1375"/>
                        </a:lnSpc>
                        <a:spcBef>
                          <a:spcPts val="20"/>
                        </a:spcBef>
                        <a:spcAft>
                          <a:spcPts val="0"/>
                        </a:spcAft>
                      </a:pPr>
                      <a:r>
                        <a:rPr kumimoji="0" lang="en-US" sz="2200" b="1" kern="1200" dirty="0" err="1">
                          <a:solidFill>
                            <a:schemeClr val="tx1"/>
                          </a:solidFill>
                          <a:effectLst/>
                          <a:latin typeface="Calibri"/>
                          <a:ea typeface="Calibri"/>
                          <a:cs typeface="Calibri"/>
                        </a:rPr>
                        <a:t>Türkçe</a:t>
                      </a:r>
                      <a:endParaRPr kumimoji="0" lang="tr-TR" sz="2200" b="1" kern="1200" dirty="0">
                        <a:solidFill>
                          <a:schemeClr val="tx1"/>
                        </a:solidFill>
                        <a:effectLst/>
                        <a:latin typeface="Calibri"/>
                        <a:ea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585" marR="102235" algn="ctr" rtl="0" eaLnBrk="1" latinLnBrk="0" hangingPunct="1">
                        <a:lnSpc>
                          <a:spcPts val="1375"/>
                        </a:lnSpc>
                        <a:spcBef>
                          <a:spcPts val="20"/>
                        </a:spcBef>
                        <a:spcAft>
                          <a:spcPts val="0"/>
                        </a:spcAft>
                      </a:pPr>
                      <a:r>
                        <a:rPr kumimoji="0" lang="en-US" sz="2200" b="1" kern="1200">
                          <a:solidFill>
                            <a:schemeClr val="tx1"/>
                          </a:solidFill>
                          <a:effectLst/>
                          <a:latin typeface="Calibri"/>
                          <a:ea typeface="Calibri"/>
                          <a:cs typeface="Calibri"/>
                        </a:rPr>
                        <a:t>20</a:t>
                      </a:r>
                      <a:endParaRPr kumimoji="0" lang="tr-TR" sz="2200" b="1" kern="1200">
                        <a:solidFill>
                          <a:schemeClr val="tx1"/>
                        </a:solidFill>
                        <a:effectLst/>
                        <a:latin typeface="Calibri"/>
                        <a:ea typeface="Calibri"/>
                        <a:cs typeface="Calibri"/>
                      </a:endParaRPr>
                    </a:p>
                  </a:txBody>
                  <a:tcPr marL="0" marR="0"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01580">
                <a:tc>
                  <a:txBody>
                    <a:bodyPr/>
                    <a:lstStyle/>
                    <a:p>
                      <a:pPr marL="108585" marR="102235" algn="l" rtl="0" eaLnBrk="1" latinLnBrk="0" hangingPunct="1">
                        <a:lnSpc>
                          <a:spcPts val="1375"/>
                        </a:lnSpc>
                        <a:spcBef>
                          <a:spcPts val="20"/>
                        </a:spcBef>
                        <a:spcAft>
                          <a:spcPts val="0"/>
                        </a:spcAft>
                      </a:pPr>
                      <a:r>
                        <a:rPr kumimoji="0" lang="en-US" sz="2200" b="1" kern="1200" dirty="0">
                          <a:solidFill>
                            <a:schemeClr val="tx1"/>
                          </a:solidFill>
                          <a:effectLst/>
                          <a:latin typeface="Calibri"/>
                          <a:ea typeface="Calibri"/>
                          <a:cs typeface="Calibri"/>
                        </a:rPr>
                        <a:t>T.C. </a:t>
                      </a:r>
                      <a:r>
                        <a:rPr kumimoji="0" lang="en-US" sz="2200" b="1" kern="1200" dirty="0" err="1">
                          <a:solidFill>
                            <a:schemeClr val="tx1"/>
                          </a:solidFill>
                          <a:effectLst/>
                          <a:latin typeface="Calibri"/>
                          <a:ea typeface="Calibri"/>
                          <a:cs typeface="Calibri"/>
                        </a:rPr>
                        <a:t>İnkılap</a:t>
                      </a:r>
                      <a:r>
                        <a:rPr kumimoji="0" lang="en-US" sz="2200" b="1" kern="1200" dirty="0">
                          <a:solidFill>
                            <a:schemeClr val="tx1"/>
                          </a:solidFill>
                          <a:effectLst/>
                          <a:latin typeface="Calibri"/>
                          <a:ea typeface="Calibri"/>
                          <a:cs typeface="Calibri"/>
                        </a:rPr>
                        <a:t> </a:t>
                      </a:r>
                      <a:r>
                        <a:rPr kumimoji="0" lang="en-US" sz="2200" b="1" kern="1200" dirty="0" err="1">
                          <a:solidFill>
                            <a:schemeClr val="tx1"/>
                          </a:solidFill>
                          <a:effectLst/>
                          <a:latin typeface="Calibri"/>
                          <a:ea typeface="Calibri"/>
                          <a:cs typeface="Calibri"/>
                        </a:rPr>
                        <a:t>Tarihi</a:t>
                      </a:r>
                      <a:r>
                        <a:rPr kumimoji="0" lang="en-US" sz="2200" b="1" kern="1200" dirty="0">
                          <a:solidFill>
                            <a:schemeClr val="tx1"/>
                          </a:solidFill>
                          <a:effectLst/>
                          <a:latin typeface="Calibri"/>
                          <a:ea typeface="Calibri"/>
                          <a:cs typeface="Calibri"/>
                        </a:rPr>
                        <a:t> </a:t>
                      </a:r>
                      <a:r>
                        <a:rPr kumimoji="0" lang="en-US" sz="2200" b="1" kern="1200" dirty="0" err="1">
                          <a:solidFill>
                            <a:schemeClr val="tx1"/>
                          </a:solidFill>
                          <a:effectLst/>
                          <a:latin typeface="Calibri"/>
                          <a:ea typeface="Calibri"/>
                          <a:cs typeface="Calibri"/>
                        </a:rPr>
                        <a:t>ve</a:t>
                      </a:r>
                      <a:r>
                        <a:rPr kumimoji="0" lang="en-US" sz="2200" b="1" kern="1200" dirty="0">
                          <a:solidFill>
                            <a:schemeClr val="tx1"/>
                          </a:solidFill>
                          <a:effectLst/>
                          <a:latin typeface="Calibri"/>
                          <a:ea typeface="Calibri"/>
                          <a:cs typeface="Calibri"/>
                        </a:rPr>
                        <a:t> </a:t>
                      </a:r>
                      <a:r>
                        <a:rPr kumimoji="0" lang="en-US" sz="2200" b="1" kern="1200" dirty="0" err="1">
                          <a:solidFill>
                            <a:schemeClr val="tx1"/>
                          </a:solidFill>
                          <a:effectLst/>
                          <a:latin typeface="Calibri"/>
                          <a:ea typeface="Calibri"/>
                          <a:cs typeface="Calibri"/>
                        </a:rPr>
                        <a:t>Atatürkçülük</a:t>
                      </a:r>
                      <a:endParaRPr kumimoji="0" lang="tr-TR" sz="2200" b="1" kern="1200" dirty="0">
                        <a:solidFill>
                          <a:schemeClr val="tx1"/>
                        </a:solidFill>
                        <a:effectLst/>
                        <a:latin typeface="Calibri"/>
                        <a:ea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585" marR="102235" algn="ctr" rtl="0" eaLnBrk="1" latinLnBrk="0" hangingPunct="1">
                        <a:lnSpc>
                          <a:spcPts val="1375"/>
                        </a:lnSpc>
                        <a:spcBef>
                          <a:spcPts val="20"/>
                        </a:spcBef>
                        <a:spcAft>
                          <a:spcPts val="0"/>
                        </a:spcAft>
                      </a:pPr>
                      <a:r>
                        <a:rPr kumimoji="0" lang="en-US" sz="2200" b="1" kern="1200" dirty="0">
                          <a:solidFill>
                            <a:schemeClr val="tx1"/>
                          </a:solidFill>
                          <a:effectLst/>
                          <a:latin typeface="Calibri"/>
                          <a:ea typeface="Calibri"/>
                          <a:cs typeface="Calibri"/>
                        </a:rPr>
                        <a:t>10</a:t>
                      </a:r>
                      <a:endParaRPr kumimoji="0" lang="tr-TR" sz="2200" b="1" kern="1200" dirty="0">
                        <a:solidFill>
                          <a:schemeClr val="tx1"/>
                        </a:solidFill>
                        <a:effectLst/>
                        <a:latin typeface="Calibri"/>
                        <a:ea typeface="Calibri"/>
                        <a:cs typeface="Calibri"/>
                      </a:endParaRPr>
                    </a:p>
                  </a:txBody>
                  <a:tcPr marL="0" marR="0"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01580">
                <a:tc>
                  <a:txBody>
                    <a:bodyPr/>
                    <a:lstStyle/>
                    <a:p>
                      <a:pPr marL="108585" marR="102235" algn="l" rtl="0" eaLnBrk="1" latinLnBrk="0" hangingPunct="1">
                        <a:lnSpc>
                          <a:spcPts val="1375"/>
                        </a:lnSpc>
                        <a:spcBef>
                          <a:spcPts val="20"/>
                        </a:spcBef>
                        <a:spcAft>
                          <a:spcPts val="0"/>
                        </a:spcAft>
                      </a:pPr>
                      <a:r>
                        <a:rPr kumimoji="0" lang="en-US" sz="2200" b="1" kern="1200" dirty="0">
                          <a:solidFill>
                            <a:schemeClr val="tx1"/>
                          </a:solidFill>
                          <a:effectLst/>
                          <a:latin typeface="Calibri"/>
                          <a:ea typeface="Calibri"/>
                          <a:cs typeface="Calibri"/>
                        </a:rPr>
                        <a:t>Din </a:t>
                      </a:r>
                      <a:r>
                        <a:rPr kumimoji="0" lang="en-US" sz="2200" b="1" kern="1200" dirty="0" err="1">
                          <a:solidFill>
                            <a:schemeClr val="tx1"/>
                          </a:solidFill>
                          <a:effectLst/>
                          <a:latin typeface="Calibri"/>
                          <a:ea typeface="Calibri"/>
                          <a:cs typeface="Calibri"/>
                        </a:rPr>
                        <a:t>Kültürü</a:t>
                      </a:r>
                      <a:r>
                        <a:rPr kumimoji="0" lang="en-US" sz="2200" b="1" kern="1200" dirty="0">
                          <a:solidFill>
                            <a:schemeClr val="tx1"/>
                          </a:solidFill>
                          <a:effectLst/>
                          <a:latin typeface="Calibri"/>
                          <a:ea typeface="Calibri"/>
                          <a:cs typeface="Calibri"/>
                        </a:rPr>
                        <a:t> ve </a:t>
                      </a:r>
                      <a:r>
                        <a:rPr kumimoji="0" lang="en-US" sz="2200" b="1" kern="1200" dirty="0" err="1">
                          <a:solidFill>
                            <a:schemeClr val="tx1"/>
                          </a:solidFill>
                          <a:effectLst/>
                          <a:latin typeface="Calibri"/>
                          <a:ea typeface="Calibri"/>
                          <a:cs typeface="Calibri"/>
                        </a:rPr>
                        <a:t>Ahlak</a:t>
                      </a:r>
                      <a:r>
                        <a:rPr kumimoji="0" lang="en-US" sz="2200" b="1" kern="1200" dirty="0">
                          <a:solidFill>
                            <a:schemeClr val="tx1"/>
                          </a:solidFill>
                          <a:effectLst/>
                          <a:latin typeface="Calibri"/>
                          <a:ea typeface="Calibri"/>
                          <a:cs typeface="Calibri"/>
                        </a:rPr>
                        <a:t> </a:t>
                      </a:r>
                      <a:r>
                        <a:rPr kumimoji="0" lang="en-US" sz="2200" b="1" kern="1200" dirty="0" err="1">
                          <a:solidFill>
                            <a:schemeClr val="tx1"/>
                          </a:solidFill>
                          <a:effectLst/>
                          <a:latin typeface="Calibri"/>
                          <a:ea typeface="Calibri"/>
                          <a:cs typeface="Calibri"/>
                        </a:rPr>
                        <a:t>Bilgisi</a:t>
                      </a:r>
                      <a:endParaRPr kumimoji="0" lang="tr-TR" sz="2200" b="1" kern="1200" dirty="0">
                        <a:solidFill>
                          <a:schemeClr val="tx1"/>
                        </a:solidFill>
                        <a:effectLst/>
                        <a:latin typeface="Calibri"/>
                        <a:ea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585" marR="102235" algn="ctr" rtl="0" eaLnBrk="1" latinLnBrk="0" hangingPunct="1">
                        <a:lnSpc>
                          <a:spcPts val="1375"/>
                        </a:lnSpc>
                        <a:spcBef>
                          <a:spcPts val="20"/>
                        </a:spcBef>
                        <a:spcAft>
                          <a:spcPts val="0"/>
                        </a:spcAft>
                      </a:pPr>
                      <a:r>
                        <a:rPr kumimoji="0" lang="en-US" sz="2200" b="1" kern="1200" dirty="0">
                          <a:solidFill>
                            <a:schemeClr val="tx1"/>
                          </a:solidFill>
                          <a:effectLst/>
                          <a:latin typeface="Calibri"/>
                          <a:ea typeface="Calibri"/>
                          <a:cs typeface="Calibri"/>
                        </a:rPr>
                        <a:t>10</a:t>
                      </a:r>
                      <a:endParaRPr kumimoji="0" lang="tr-TR" sz="2200" b="1" kern="1200" dirty="0">
                        <a:solidFill>
                          <a:schemeClr val="tx1"/>
                        </a:solidFill>
                        <a:effectLst/>
                        <a:latin typeface="Calibri"/>
                        <a:ea typeface="Calibri"/>
                        <a:cs typeface="Calibri"/>
                      </a:endParaRPr>
                    </a:p>
                  </a:txBody>
                  <a:tcPr marL="0" marR="0"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01580">
                <a:tc>
                  <a:txBody>
                    <a:bodyPr/>
                    <a:lstStyle/>
                    <a:p>
                      <a:pPr marL="108585" marR="102235" algn="l" rtl="0" eaLnBrk="1" latinLnBrk="0" hangingPunct="1">
                        <a:lnSpc>
                          <a:spcPts val="1375"/>
                        </a:lnSpc>
                        <a:spcBef>
                          <a:spcPts val="20"/>
                        </a:spcBef>
                        <a:spcAft>
                          <a:spcPts val="0"/>
                        </a:spcAft>
                      </a:pPr>
                      <a:r>
                        <a:rPr kumimoji="0" lang="en-US" sz="2200" b="1" kern="1200" dirty="0" err="1">
                          <a:solidFill>
                            <a:schemeClr val="tx1"/>
                          </a:solidFill>
                          <a:effectLst/>
                          <a:latin typeface="Calibri"/>
                          <a:ea typeface="Calibri"/>
                          <a:cs typeface="Calibri"/>
                        </a:rPr>
                        <a:t>Yabancı</a:t>
                      </a:r>
                      <a:r>
                        <a:rPr kumimoji="0" lang="en-US" sz="2200" b="1" kern="1200" dirty="0">
                          <a:solidFill>
                            <a:schemeClr val="tx1"/>
                          </a:solidFill>
                          <a:effectLst/>
                          <a:latin typeface="Calibri"/>
                          <a:ea typeface="Calibri"/>
                          <a:cs typeface="Calibri"/>
                        </a:rPr>
                        <a:t> </a:t>
                      </a:r>
                      <a:r>
                        <a:rPr kumimoji="0" lang="en-US" sz="2200" b="1" kern="1200" dirty="0" err="1">
                          <a:solidFill>
                            <a:schemeClr val="tx1"/>
                          </a:solidFill>
                          <a:effectLst/>
                          <a:latin typeface="Calibri"/>
                          <a:ea typeface="Calibri"/>
                          <a:cs typeface="Calibri"/>
                        </a:rPr>
                        <a:t>Dil</a:t>
                      </a:r>
                      <a:endParaRPr kumimoji="0" lang="tr-TR" sz="2200" b="1" kern="1200" dirty="0">
                        <a:solidFill>
                          <a:schemeClr val="tx1"/>
                        </a:solidFill>
                        <a:effectLst/>
                        <a:latin typeface="Calibri"/>
                        <a:ea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585" marR="102235" algn="ctr" rtl="0" eaLnBrk="1" latinLnBrk="0" hangingPunct="1">
                        <a:lnSpc>
                          <a:spcPts val="1375"/>
                        </a:lnSpc>
                        <a:spcBef>
                          <a:spcPts val="20"/>
                        </a:spcBef>
                        <a:spcAft>
                          <a:spcPts val="0"/>
                        </a:spcAft>
                      </a:pPr>
                      <a:r>
                        <a:rPr kumimoji="0" lang="en-US" sz="2200" b="1" kern="1200" dirty="0">
                          <a:solidFill>
                            <a:schemeClr val="tx1"/>
                          </a:solidFill>
                          <a:effectLst/>
                          <a:latin typeface="Calibri"/>
                          <a:ea typeface="Calibri"/>
                          <a:cs typeface="Calibri"/>
                        </a:rPr>
                        <a:t>10</a:t>
                      </a:r>
                      <a:endParaRPr kumimoji="0" lang="tr-TR" sz="2200" b="1" kern="1200" dirty="0">
                        <a:solidFill>
                          <a:schemeClr val="tx1"/>
                        </a:solidFill>
                        <a:effectLst/>
                        <a:latin typeface="Calibri"/>
                        <a:ea typeface="Calibri"/>
                        <a:cs typeface="Calibri"/>
                      </a:endParaRPr>
                    </a:p>
                  </a:txBody>
                  <a:tcPr marL="0" marR="0"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01580">
                <a:tc>
                  <a:txBody>
                    <a:bodyPr/>
                    <a:lstStyle/>
                    <a:p>
                      <a:pPr marL="108585" marR="102235" algn="r" rtl="0" eaLnBrk="1" latinLnBrk="0" hangingPunct="1">
                        <a:lnSpc>
                          <a:spcPts val="1375"/>
                        </a:lnSpc>
                        <a:spcBef>
                          <a:spcPts val="20"/>
                        </a:spcBef>
                        <a:spcAft>
                          <a:spcPts val="0"/>
                        </a:spcAft>
                      </a:pPr>
                      <a:r>
                        <a:rPr kumimoji="0" lang="en-US" sz="2200" b="1" kern="1200" dirty="0" err="1">
                          <a:solidFill>
                            <a:schemeClr val="tx1"/>
                          </a:solidFill>
                          <a:effectLst/>
                          <a:latin typeface="Calibri"/>
                          <a:ea typeface="Calibri"/>
                          <a:cs typeface="Calibri"/>
                        </a:rPr>
                        <a:t>Toplam</a:t>
                      </a:r>
                      <a:endParaRPr kumimoji="0" lang="tr-TR" sz="2200" b="1" kern="1200" dirty="0">
                        <a:solidFill>
                          <a:schemeClr val="tx1"/>
                        </a:solidFill>
                        <a:effectLst/>
                        <a:latin typeface="Calibri"/>
                        <a:ea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585" marR="102235" algn="ctr" rtl="0" eaLnBrk="1" latinLnBrk="0" hangingPunct="1">
                        <a:lnSpc>
                          <a:spcPts val="1375"/>
                        </a:lnSpc>
                        <a:spcBef>
                          <a:spcPts val="20"/>
                        </a:spcBef>
                        <a:spcAft>
                          <a:spcPts val="0"/>
                        </a:spcAft>
                      </a:pPr>
                      <a:r>
                        <a:rPr kumimoji="0" lang="en-US" sz="2200" b="1" kern="1200" dirty="0">
                          <a:solidFill>
                            <a:schemeClr val="tx1"/>
                          </a:solidFill>
                          <a:effectLst/>
                          <a:latin typeface="Calibri"/>
                          <a:ea typeface="Calibri"/>
                          <a:cs typeface="Calibri"/>
                        </a:rPr>
                        <a:t>50</a:t>
                      </a:r>
                      <a:endParaRPr kumimoji="0" lang="tr-TR" sz="2200" b="1" kern="1200" dirty="0">
                        <a:solidFill>
                          <a:schemeClr val="tx1"/>
                        </a:solidFill>
                        <a:effectLst/>
                        <a:latin typeface="Calibri"/>
                        <a:ea typeface="Calibri"/>
                        <a:cs typeface="Calibri"/>
                      </a:endParaRPr>
                    </a:p>
                  </a:txBody>
                  <a:tcPr marL="0" marR="0"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2" name="Dikdörtgen 1"/>
          <p:cNvSpPr/>
          <p:nvPr/>
        </p:nvSpPr>
        <p:spPr>
          <a:xfrm>
            <a:off x="2333410" y="3284984"/>
            <a:ext cx="4477188" cy="523220"/>
          </a:xfrm>
          <a:prstGeom prst="rect">
            <a:avLst/>
          </a:prstGeom>
        </p:spPr>
        <p:txBody>
          <a:bodyPr wrap="none">
            <a:spAutoFit/>
          </a:bodyPr>
          <a:lstStyle/>
          <a:p>
            <a:pPr algn="ctr"/>
            <a:r>
              <a:rPr lang="tr-TR"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İKİNCİ </a:t>
            </a:r>
            <a:r>
              <a:rPr lang="tr-TR"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BÖLÜM </a:t>
            </a:r>
            <a:r>
              <a:rPr lang="tr-TR"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SAYISAL </a:t>
            </a:r>
            <a:r>
              <a:rPr lang="tr-TR"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ALAN</a:t>
            </a:r>
          </a:p>
        </p:txBody>
      </p:sp>
      <p:graphicFrame>
        <p:nvGraphicFramePr>
          <p:cNvPr id="6" name="Tablo 5"/>
          <p:cNvGraphicFramePr>
            <a:graphicFrameLocks noGrp="1"/>
          </p:cNvGraphicFramePr>
          <p:nvPr>
            <p:extLst>
              <p:ext uri="{D42A27DB-BD31-4B8C-83A1-F6EECF244321}">
                <p14:modId xmlns:p14="http://schemas.microsoft.com/office/powerpoint/2010/main" val="1452670172"/>
              </p:ext>
            </p:extLst>
          </p:nvPr>
        </p:nvGraphicFramePr>
        <p:xfrm>
          <a:off x="1439651" y="3842484"/>
          <a:ext cx="6444717" cy="1818763"/>
        </p:xfrm>
        <a:graphic>
          <a:graphicData uri="http://schemas.openxmlformats.org/drawingml/2006/table">
            <a:tbl>
              <a:tblPr firstRow="1" firstCol="1" lastRow="1" lastCol="1" bandRow="1" bandCol="1"/>
              <a:tblGrid>
                <a:gridCol w="4554557">
                  <a:extLst>
                    <a:ext uri="{9D8B030D-6E8A-4147-A177-3AD203B41FA5}">
                      <a16:colId xmlns="" xmlns:a16="http://schemas.microsoft.com/office/drawing/2014/main" val="20000"/>
                    </a:ext>
                  </a:extLst>
                </a:gridCol>
                <a:gridCol w="1890160">
                  <a:extLst>
                    <a:ext uri="{9D8B030D-6E8A-4147-A177-3AD203B41FA5}">
                      <a16:colId xmlns="" xmlns:a16="http://schemas.microsoft.com/office/drawing/2014/main" val="20001"/>
                    </a:ext>
                  </a:extLst>
                </a:gridCol>
              </a:tblGrid>
              <a:tr h="439855">
                <a:tc>
                  <a:txBody>
                    <a:bodyPr/>
                    <a:lstStyle/>
                    <a:p>
                      <a:pPr marL="108585" marR="102235" algn="ctr" rtl="0" eaLnBrk="1" latinLnBrk="0" hangingPunct="1">
                        <a:lnSpc>
                          <a:spcPts val="1375"/>
                        </a:lnSpc>
                        <a:spcBef>
                          <a:spcPts val="20"/>
                        </a:spcBef>
                        <a:spcAft>
                          <a:spcPts val="0"/>
                        </a:spcAft>
                      </a:pPr>
                      <a:r>
                        <a:rPr kumimoji="0" lang="en-US" sz="2200" b="1" kern="1200" dirty="0">
                          <a:solidFill>
                            <a:srgbClr val="FF0000"/>
                          </a:solidFill>
                          <a:effectLst>
                            <a:outerShdw blurRad="38100" dist="38100" dir="2700000" algn="tl">
                              <a:srgbClr val="000000">
                                <a:alpha val="43137"/>
                              </a:srgbClr>
                            </a:outerShdw>
                          </a:effectLst>
                          <a:latin typeface="Calibri"/>
                          <a:ea typeface="Calibri"/>
                          <a:cs typeface="Calibri"/>
                        </a:rPr>
                        <a:t>Alt </a:t>
                      </a:r>
                      <a:r>
                        <a:rPr kumimoji="0" lang="en-US" sz="2200" b="1" kern="1200" dirty="0" err="1">
                          <a:solidFill>
                            <a:srgbClr val="FF0000"/>
                          </a:solidFill>
                          <a:effectLst>
                            <a:outerShdw blurRad="38100" dist="38100" dir="2700000" algn="tl">
                              <a:srgbClr val="000000">
                                <a:alpha val="43137"/>
                              </a:srgbClr>
                            </a:outerShdw>
                          </a:effectLst>
                          <a:latin typeface="Calibri"/>
                          <a:ea typeface="Calibri"/>
                          <a:cs typeface="Calibri"/>
                        </a:rPr>
                        <a:t>Testler</a:t>
                      </a:r>
                      <a:endParaRPr kumimoji="0" lang="tr-TR" sz="2200" b="1" kern="1200" dirty="0">
                        <a:solidFill>
                          <a:srgbClr val="FF0000"/>
                        </a:solidFill>
                        <a:effectLst>
                          <a:outerShdw blurRad="38100" dist="38100" dir="2700000" algn="tl">
                            <a:srgbClr val="000000">
                              <a:alpha val="43137"/>
                            </a:srgbClr>
                          </a:outerShdw>
                        </a:effectLst>
                        <a:latin typeface="Calibri"/>
                        <a:ea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DDDDDD"/>
                    </a:solidFill>
                  </a:tcPr>
                </a:tc>
                <a:tc>
                  <a:txBody>
                    <a:bodyPr/>
                    <a:lstStyle/>
                    <a:p>
                      <a:pPr marL="110490" marR="102235" algn="ctr">
                        <a:lnSpc>
                          <a:spcPts val="1240"/>
                        </a:lnSpc>
                        <a:spcBef>
                          <a:spcPts val="20"/>
                        </a:spcBef>
                        <a:spcAft>
                          <a:spcPts val="0"/>
                        </a:spcAft>
                      </a:pPr>
                      <a:r>
                        <a:rPr lang="en-US" sz="2200" b="1" dirty="0" err="1">
                          <a:solidFill>
                            <a:srgbClr val="FF0000"/>
                          </a:solidFill>
                          <a:effectLst>
                            <a:outerShdw blurRad="38100" dist="38100" dir="2700000" algn="tl">
                              <a:srgbClr val="000000">
                                <a:alpha val="43137"/>
                              </a:srgbClr>
                            </a:outerShdw>
                          </a:effectLst>
                          <a:latin typeface="Calibri"/>
                          <a:ea typeface="Calibri"/>
                          <a:cs typeface="Calibri"/>
                        </a:rPr>
                        <a:t>Soru</a:t>
                      </a:r>
                      <a:r>
                        <a:rPr lang="en-US" sz="2200" b="1" dirty="0">
                          <a:solidFill>
                            <a:srgbClr val="FF0000"/>
                          </a:solidFill>
                          <a:effectLst>
                            <a:outerShdw blurRad="38100" dist="38100" dir="2700000" algn="tl">
                              <a:srgbClr val="000000">
                                <a:alpha val="43137"/>
                              </a:srgbClr>
                            </a:outerShdw>
                          </a:effectLst>
                          <a:latin typeface="Calibri"/>
                          <a:ea typeface="Calibri"/>
                          <a:cs typeface="Calibri"/>
                        </a:rPr>
                        <a:t> </a:t>
                      </a:r>
                      <a:r>
                        <a:rPr lang="en-US" sz="2200" b="1" dirty="0" err="1">
                          <a:solidFill>
                            <a:srgbClr val="FF0000"/>
                          </a:solidFill>
                          <a:effectLst>
                            <a:outerShdw blurRad="38100" dist="38100" dir="2700000" algn="tl">
                              <a:srgbClr val="000000">
                                <a:alpha val="43137"/>
                              </a:srgbClr>
                            </a:outerShdw>
                          </a:effectLst>
                          <a:latin typeface="Calibri"/>
                          <a:ea typeface="Calibri"/>
                          <a:cs typeface="Calibri"/>
                        </a:rPr>
                        <a:t>Sayısı</a:t>
                      </a:r>
                      <a:endParaRPr lang="tr-TR" sz="2200" dirty="0">
                        <a:solidFill>
                          <a:srgbClr val="FF0000"/>
                        </a:solidFill>
                        <a:effectLst>
                          <a:outerShdw blurRad="38100" dist="38100" dir="2700000" algn="tl">
                            <a:srgbClr val="000000">
                              <a:alpha val="43137"/>
                            </a:srgbClr>
                          </a:outerShdw>
                        </a:effectLst>
                        <a:latin typeface="Calibri"/>
                        <a:ea typeface="Calibri"/>
                        <a:cs typeface="Calibri"/>
                      </a:endParaRPr>
                    </a:p>
                  </a:txBody>
                  <a:tcPr marL="0" marR="0"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DDDDDD"/>
                    </a:solidFill>
                  </a:tcPr>
                </a:tc>
                <a:extLst>
                  <a:ext uri="{0D108BD9-81ED-4DB2-BD59-A6C34878D82A}">
                    <a16:rowId xmlns="" xmlns:a16="http://schemas.microsoft.com/office/drawing/2014/main" val="10000"/>
                  </a:ext>
                </a:extLst>
              </a:tr>
              <a:tr h="458932">
                <a:tc>
                  <a:txBody>
                    <a:bodyPr/>
                    <a:lstStyle/>
                    <a:p>
                      <a:pPr marL="108585" marR="102235" algn="l" rtl="0" eaLnBrk="1" latinLnBrk="0" hangingPunct="1">
                        <a:lnSpc>
                          <a:spcPts val="1375"/>
                        </a:lnSpc>
                        <a:spcBef>
                          <a:spcPts val="20"/>
                        </a:spcBef>
                        <a:spcAft>
                          <a:spcPts val="0"/>
                        </a:spcAft>
                      </a:pPr>
                      <a:r>
                        <a:rPr kumimoji="0" lang="en-US" sz="2200" b="1" kern="1200" dirty="0" err="1">
                          <a:solidFill>
                            <a:schemeClr val="tx1"/>
                          </a:solidFill>
                          <a:effectLst/>
                          <a:latin typeface="Calibri"/>
                          <a:ea typeface="Calibri"/>
                          <a:cs typeface="Calibri"/>
                        </a:rPr>
                        <a:t>Matematik</a:t>
                      </a:r>
                      <a:endParaRPr kumimoji="0" lang="tr-TR" sz="2200" b="1" kern="1200" dirty="0">
                        <a:solidFill>
                          <a:schemeClr val="tx1"/>
                        </a:solidFill>
                        <a:effectLst/>
                        <a:latin typeface="Calibri"/>
                        <a:ea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585" marR="102235" algn="ctr">
                        <a:lnSpc>
                          <a:spcPts val="1375"/>
                        </a:lnSpc>
                        <a:spcBef>
                          <a:spcPts val="20"/>
                        </a:spcBef>
                        <a:spcAft>
                          <a:spcPts val="0"/>
                        </a:spcAft>
                      </a:pPr>
                      <a:r>
                        <a:rPr lang="en-US" sz="2200" b="1" dirty="0">
                          <a:effectLst/>
                          <a:latin typeface="Calibri"/>
                          <a:ea typeface="Calibri"/>
                          <a:cs typeface="Calibri"/>
                        </a:rPr>
                        <a:t>20</a:t>
                      </a:r>
                      <a:endParaRPr lang="tr-TR" sz="2200" dirty="0">
                        <a:effectLst/>
                        <a:latin typeface="Calibri"/>
                        <a:ea typeface="Calibri"/>
                        <a:cs typeface="Calibri"/>
                      </a:endParaRPr>
                    </a:p>
                  </a:txBody>
                  <a:tcPr marL="0" marR="0"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59988">
                <a:tc>
                  <a:txBody>
                    <a:bodyPr/>
                    <a:lstStyle/>
                    <a:p>
                      <a:pPr marL="108585" marR="102235" algn="l" rtl="0" eaLnBrk="1" latinLnBrk="0" hangingPunct="1">
                        <a:lnSpc>
                          <a:spcPts val="1375"/>
                        </a:lnSpc>
                        <a:spcBef>
                          <a:spcPts val="20"/>
                        </a:spcBef>
                        <a:spcAft>
                          <a:spcPts val="0"/>
                        </a:spcAft>
                      </a:pPr>
                      <a:r>
                        <a:rPr kumimoji="0" lang="en-US" sz="2200" b="1" kern="1200" dirty="0">
                          <a:solidFill>
                            <a:schemeClr val="tx1"/>
                          </a:solidFill>
                          <a:effectLst/>
                          <a:latin typeface="Calibri"/>
                          <a:ea typeface="Calibri"/>
                          <a:cs typeface="Calibri"/>
                        </a:rPr>
                        <a:t>Fen </a:t>
                      </a:r>
                      <a:r>
                        <a:rPr kumimoji="0" lang="en-US" sz="2200" b="1" kern="1200" dirty="0" err="1">
                          <a:solidFill>
                            <a:schemeClr val="tx1"/>
                          </a:solidFill>
                          <a:effectLst/>
                          <a:latin typeface="Calibri"/>
                          <a:ea typeface="Calibri"/>
                          <a:cs typeface="Calibri"/>
                        </a:rPr>
                        <a:t>Bilimleri</a:t>
                      </a:r>
                      <a:endParaRPr kumimoji="0" lang="tr-TR" sz="2200" b="1" kern="1200" dirty="0">
                        <a:solidFill>
                          <a:schemeClr val="tx1"/>
                        </a:solidFill>
                        <a:effectLst/>
                        <a:latin typeface="Calibri"/>
                        <a:ea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585" marR="102235" algn="ctr">
                        <a:lnSpc>
                          <a:spcPts val="1375"/>
                        </a:lnSpc>
                        <a:spcBef>
                          <a:spcPts val="20"/>
                        </a:spcBef>
                        <a:spcAft>
                          <a:spcPts val="0"/>
                        </a:spcAft>
                      </a:pPr>
                      <a:r>
                        <a:rPr lang="en-US" sz="2200" b="1" dirty="0">
                          <a:effectLst/>
                          <a:latin typeface="Calibri"/>
                          <a:ea typeface="Calibri"/>
                          <a:cs typeface="Calibri"/>
                        </a:rPr>
                        <a:t>20</a:t>
                      </a:r>
                      <a:endParaRPr lang="tr-TR" sz="2200" dirty="0">
                        <a:effectLst/>
                        <a:latin typeface="Calibri"/>
                        <a:ea typeface="Calibri"/>
                        <a:cs typeface="Calibri"/>
                      </a:endParaRPr>
                    </a:p>
                  </a:txBody>
                  <a:tcPr marL="0" marR="0"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59988">
                <a:tc>
                  <a:txBody>
                    <a:bodyPr/>
                    <a:lstStyle/>
                    <a:p>
                      <a:pPr marL="108585" marR="102235" algn="r" rtl="0" eaLnBrk="1" latinLnBrk="0" hangingPunct="1">
                        <a:lnSpc>
                          <a:spcPts val="1375"/>
                        </a:lnSpc>
                        <a:spcBef>
                          <a:spcPts val="20"/>
                        </a:spcBef>
                        <a:spcAft>
                          <a:spcPts val="0"/>
                        </a:spcAft>
                      </a:pPr>
                      <a:r>
                        <a:rPr kumimoji="0" lang="en-US" sz="2200" b="1" kern="1200" dirty="0" err="1">
                          <a:solidFill>
                            <a:schemeClr val="tx1"/>
                          </a:solidFill>
                          <a:effectLst/>
                          <a:latin typeface="Calibri"/>
                          <a:ea typeface="Calibri"/>
                          <a:cs typeface="Calibri"/>
                        </a:rPr>
                        <a:t>Toplam</a:t>
                      </a:r>
                      <a:endParaRPr kumimoji="0" lang="tr-TR" sz="2200" b="1" kern="1200" dirty="0">
                        <a:solidFill>
                          <a:schemeClr val="tx1"/>
                        </a:solidFill>
                        <a:effectLst/>
                        <a:latin typeface="Calibri"/>
                        <a:ea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8585" marR="102235" algn="ctr">
                        <a:lnSpc>
                          <a:spcPts val="1375"/>
                        </a:lnSpc>
                        <a:spcBef>
                          <a:spcPts val="20"/>
                        </a:spcBef>
                        <a:spcAft>
                          <a:spcPts val="0"/>
                        </a:spcAft>
                      </a:pPr>
                      <a:r>
                        <a:rPr lang="en-US" sz="2200" b="1" dirty="0">
                          <a:effectLst/>
                          <a:latin typeface="Calibri"/>
                          <a:ea typeface="Calibri"/>
                          <a:cs typeface="Calibri"/>
                        </a:rPr>
                        <a:t>40</a:t>
                      </a:r>
                      <a:endParaRPr lang="tr-TR" sz="2200" dirty="0">
                        <a:effectLst/>
                        <a:latin typeface="Calibri"/>
                        <a:ea typeface="Calibri"/>
                        <a:cs typeface="Calibri"/>
                      </a:endParaRPr>
                    </a:p>
                  </a:txBody>
                  <a:tcPr marL="0" marR="0" marT="0" marB="0"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59768611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1" y="678031"/>
            <a:ext cx="8280920" cy="3293209"/>
          </a:xfrm>
          <a:prstGeom prst="rect">
            <a:avLst/>
          </a:prstGeom>
        </p:spPr>
        <p:txBody>
          <a:bodyPr wrap="square">
            <a:spAutoFit/>
          </a:bodyPr>
          <a:lstStyle/>
          <a:p>
            <a:pPr marL="457200" indent="-457200" algn="just">
              <a:buFont typeface="Wingdings" panose="05000000000000000000" pitchFamily="2" charset="2"/>
              <a:buChar char="v"/>
            </a:pPr>
            <a:r>
              <a:rPr lang="tr-TR" sz="2600" b="1" dirty="0" smtClean="0"/>
              <a:t>Yedek gözetmenin görevleri şunlardır;</a:t>
            </a:r>
          </a:p>
          <a:p>
            <a:pPr marL="457200" indent="-457200" algn="just">
              <a:buFont typeface="Wingdings" panose="05000000000000000000" pitchFamily="2" charset="2"/>
              <a:buChar char="Ø"/>
            </a:pPr>
            <a:r>
              <a:rPr lang="tr-TR" sz="2600" dirty="0" smtClean="0"/>
              <a:t>Sınav salonundaki görevliler ile bina sınav komisyonu arasındaki irtibatı sağlar.</a:t>
            </a:r>
          </a:p>
          <a:p>
            <a:pPr marL="457200" indent="-457200" algn="just">
              <a:buFont typeface="Wingdings" panose="05000000000000000000" pitchFamily="2" charset="2"/>
              <a:buChar char="Ø"/>
            </a:pPr>
            <a:r>
              <a:rPr lang="tr-TR" sz="2600" dirty="0" smtClean="0"/>
              <a:t>Sağlık nedeni ile tuvalet ihtiyacı olan öğrencilere refakat eder. (Sağlık kurulu raporu ibraz edilecektir.)</a:t>
            </a:r>
          </a:p>
          <a:p>
            <a:pPr marL="457200" indent="-457200" algn="just">
              <a:buFont typeface="Wingdings" panose="05000000000000000000" pitchFamily="2" charset="2"/>
              <a:buChar char="Ø"/>
            </a:pPr>
            <a:r>
              <a:rPr lang="tr-TR" sz="2600" dirty="0" smtClean="0"/>
              <a:t>Sınav görevi bulunmayan personel ile kişilerin bina ve katlarda bulunmamasını sağlar.</a:t>
            </a:r>
          </a:p>
          <a:p>
            <a:pPr marL="457200" indent="-457200" algn="just">
              <a:buFont typeface="Wingdings" panose="05000000000000000000" pitchFamily="2" charset="2"/>
              <a:buChar char="Ø"/>
            </a:pPr>
            <a:r>
              <a:rPr lang="tr-TR" sz="2600" dirty="0" smtClean="0"/>
              <a:t>Bina sınav komisyonunun verdiği diğer görevleri yapar.</a:t>
            </a:r>
            <a:endParaRPr lang="tr-TR" sz="2600" dirty="0"/>
          </a:p>
        </p:txBody>
      </p:sp>
      <p:sp>
        <p:nvSpPr>
          <p:cNvPr id="3" name="Dikdörtgen 2"/>
          <p:cNvSpPr/>
          <p:nvPr/>
        </p:nvSpPr>
        <p:spPr>
          <a:xfrm>
            <a:off x="659042" y="116632"/>
            <a:ext cx="8041939" cy="523220"/>
          </a:xfrm>
          <a:prstGeom prst="rect">
            <a:avLst/>
          </a:prstGeom>
          <a:noFill/>
        </p:spPr>
        <p:txBody>
          <a:bodyPr wrap="square" lIns="91440" tIns="45720" rIns="91440" bIns="45720">
            <a:spAutoFit/>
          </a:bodyPr>
          <a:lstStyle/>
          <a:p>
            <a:pPr algn="ctr"/>
            <a:r>
              <a:rPr lang="tr-TR" sz="2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SINAV GÖREVLİLERİNİN DİKKATİNE</a:t>
            </a:r>
            <a:endParaRPr lang="tr-TR"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166429991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59042" y="116632"/>
            <a:ext cx="8041939" cy="523220"/>
          </a:xfrm>
          <a:prstGeom prst="rect">
            <a:avLst/>
          </a:prstGeom>
          <a:noFill/>
        </p:spPr>
        <p:txBody>
          <a:bodyPr wrap="square" lIns="91440" tIns="45720" rIns="91440" bIns="45720">
            <a:spAutoFit/>
          </a:bodyPr>
          <a:lstStyle/>
          <a:p>
            <a:pPr algn="ctr"/>
            <a:r>
              <a:rPr lang="tr-TR" sz="2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SINAV POŞETLERİNİN AÇILIP KAPATILMASI</a:t>
            </a:r>
            <a:endParaRPr lang="tr-TR"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9" name="image2.jpeg"/>
          <p:cNvPicPr>
            <a:picLocks noGrp="1"/>
          </p:cNvPicPr>
          <p:nvPr>
            <p:ph idx="1"/>
          </p:nvPr>
        </p:nvPicPr>
        <p:blipFill>
          <a:blip r:embed="rId2" cstate="print"/>
          <a:stretch>
            <a:fillRect/>
          </a:stretch>
        </p:blipFill>
        <p:spPr>
          <a:xfrm>
            <a:off x="395536" y="764704"/>
            <a:ext cx="3444552" cy="3396952"/>
          </a:xfrm>
        </p:spPr>
      </p:pic>
      <p:pic>
        <p:nvPicPr>
          <p:cNvPr id="10" name="image3.jpeg"/>
          <p:cNvPicPr/>
          <p:nvPr/>
        </p:nvPicPr>
        <p:blipFill>
          <a:blip r:embed="rId3" cstate="print"/>
          <a:stretch>
            <a:fillRect/>
          </a:stretch>
        </p:blipFill>
        <p:spPr>
          <a:xfrm>
            <a:off x="4896036" y="764704"/>
            <a:ext cx="3564396" cy="3396952"/>
          </a:xfrm>
          <a:prstGeom prst="rect">
            <a:avLst/>
          </a:prstGeom>
        </p:spPr>
      </p:pic>
      <p:sp>
        <p:nvSpPr>
          <p:cNvPr id="11" name="Dikdörtgen 10"/>
          <p:cNvSpPr/>
          <p:nvPr/>
        </p:nvSpPr>
        <p:spPr>
          <a:xfrm>
            <a:off x="311178" y="4293096"/>
            <a:ext cx="8280920" cy="1354217"/>
          </a:xfrm>
          <a:prstGeom prst="rect">
            <a:avLst/>
          </a:prstGeom>
        </p:spPr>
        <p:txBody>
          <a:bodyPr wrap="square">
            <a:spAutoFit/>
          </a:bodyPr>
          <a:lstStyle/>
          <a:p>
            <a:r>
              <a:rPr lang="tr-TR" dirty="0">
                <a:solidFill>
                  <a:srgbClr val="C00000"/>
                </a:solidFill>
              </a:rPr>
              <a:t>                             Resim-1	</a:t>
            </a:r>
            <a:r>
              <a:rPr lang="tr-TR" dirty="0">
                <a:solidFill>
                  <a:srgbClr val="FF0000"/>
                </a:solidFill>
              </a:rPr>
              <a:t>                                                          Resim-2</a:t>
            </a:r>
          </a:p>
          <a:p>
            <a:endParaRPr lang="tr-TR" sz="700" dirty="0">
              <a:solidFill>
                <a:srgbClr val="FF0000"/>
              </a:solidFill>
            </a:endParaRPr>
          </a:p>
          <a:p>
            <a:r>
              <a:rPr lang="tr-TR" dirty="0">
                <a:solidFill>
                  <a:srgbClr val="FF0000"/>
                </a:solidFill>
              </a:rPr>
              <a:t>Bina sınav komisyonundan	                </a:t>
            </a:r>
            <a:r>
              <a:rPr lang="tr-TR" dirty="0" smtClean="0">
                <a:solidFill>
                  <a:srgbClr val="FF0000"/>
                </a:solidFill>
              </a:rPr>
              <a:t>       </a:t>
            </a:r>
            <a:r>
              <a:rPr lang="tr-TR" sz="1600" dirty="0" smtClean="0">
                <a:solidFill>
                  <a:srgbClr val="FF0000"/>
                </a:solidFill>
              </a:rPr>
              <a:t>Sınav </a:t>
            </a:r>
            <a:r>
              <a:rPr lang="tr-TR" sz="1600" dirty="0">
                <a:solidFill>
                  <a:srgbClr val="FF0000"/>
                </a:solidFill>
              </a:rPr>
              <a:t>güvenlik poşetini üzerinde ( - - - - - -)    </a:t>
            </a:r>
            <a:r>
              <a:rPr lang="tr-TR" dirty="0" smtClean="0">
                <a:solidFill>
                  <a:srgbClr val="FF0000"/>
                </a:solidFill>
              </a:rPr>
              <a:t>sınav </a:t>
            </a:r>
            <a:r>
              <a:rPr lang="tr-TR" dirty="0">
                <a:solidFill>
                  <a:srgbClr val="FF0000"/>
                </a:solidFill>
              </a:rPr>
              <a:t>güvenlik poşetini Resim-1 deki	  </a:t>
            </a:r>
            <a:r>
              <a:rPr lang="tr-TR" dirty="0" smtClean="0">
                <a:solidFill>
                  <a:srgbClr val="FF0000"/>
                </a:solidFill>
              </a:rPr>
              <a:t>     şeklinde </a:t>
            </a:r>
            <a:r>
              <a:rPr lang="tr-TR" dirty="0">
                <a:solidFill>
                  <a:srgbClr val="FF0000"/>
                </a:solidFill>
              </a:rPr>
              <a:t>belirtilen ve kırmızı alanın üzerinde gibi </a:t>
            </a:r>
            <a:r>
              <a:rPr lang="tr-TR" dirty="0" smtClean="0">
                <a:solidFill>
                  <a:srgbClr val="FF0000"/>
                </a:solidFill>
              </a:rPr>
              <a:t>kapalı </a:t>
            </a:r>
            <a:r>
              <a:rPr lang="tr-TR" dirty="0">
                <a:solidFill>
                  <a:srgbClr val="FF0000"/>
                </a:solidFill>
              </a:rPr>
              <a:t>olarak teslim alınız.	  </a:t>
            </a:r>
            <a:r>
              <a:rPr lang="tr-TR" dirty="0" smtClean="0">
                <a:solidFill>
                  <a:srgbClr val="FF0000"/>
                </a:solidFill>
              </a:rPr>
              <a:t>     yer </a:t>
            </a:r>
            <a:r>
              <a:rPr lang="tr-TR" dirty="0">
                <a:solidFill>
                  <a:srgbClr val="FF0000"/>
                </a:solidFill>
              </a:rPr>
              <a:t>alan kısımlardan, zorlamadan</a:t>
            </a:r>
          </a:p>
        </p:txBody>
      </p:sp>
    </p:spTree>
    <p:extLst>
      <p:ext uri="{BB962C8B-B14F-4D97-AF65-F5344CB8AC3E}">
        <p14:creationId xmlns:p14="http://schemas.microsoft.com/office/powerpoint/2010/main" val="6032666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59042" y="116632"/>
            <a:ext cx="8041939" cy="523220"/>
          </a:xfrm>
          <a:prstGeom prst="rect">
            <a:avLst/>
          </a:prstGeom>
          <a:noFill/>
        </p:spPr>
        <p:txBody>
          <a:bodyPr wrap="square" lIns="91440" tIns="45720" rIns="91440" bIns="45720">
            <a:spAutoFit/>
          </a:bodyPr>
          <a:lstStyle/>
          <a:p>
            <a:pPr algn="ctr"/>
            <a:r>
              <a:rPr lang="tr-TR" sz="2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SINAV POŞETLERİNİN AÇILIP KAPATILMASI</a:t>
            </a:r>
            <a:endParaRPr lang="tr-TR"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pSp>
        <p:nvGrpSpPr>
          <p:cNvPr id="7" name="Group 2"/>
          <p:cNvGrpSpPr>
            <a:grpSpLocks/>
          </p:cNvGrpSpPr>
          <p:nvPr/>
        </p:nvGrpSpPr>
        <p:grpSpPr bwMode="auto">
          <a:xfrm>
            <a:off x="281487" y="639852"/>
            <a:ext cx="8280920" cy="3869268"/>
            <a:chOff x="1416" y="526"/>
            <a:chExt cx="8971" cy="4032"/>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 y="526"/>
              <a:ext cx="3917" cy="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 y="622"/>
              <a:ext cx="3974" cy="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Dikdörtgen 12"/>
          <p:cNvSpPr/>
          <p:nvPr/>
        </p:nvSpPr>
        <p:spPr>
          <a:xfrm>
            <a:off x="323527" y="4725144"/>
            <a:ext cx="8712968" cy="1092607"/>
          </a:xfrm>
          <a:prstGeom prst="rect">
            <a:avLst/>
          </a:prstGeom>
        </p:spPr>
        <p:txBody>
          <a:bodyPr wrap="square">
            <a:spAutoFit/>
          </a:bodyPr>
          <a:lstStyle/>
          <a:p>
            <a:r>
              <a:rPr lang="tr-TR" dirty="0"/>
              <a:t>                      Resim-3	                                                        </a:t>
            </a:r>
            <a:r>
              <a:rPr lang="tr-TR" dirty="0" smtClean="0"/>
              <a:t>Resim-4</a:t>
            </a:r>
          </a:p>
          <a:p>
            <a:endParaRPr lang="tr-TR" sz="1050" dirty="0"/>
          </a:p>
          <a:p>
            <a:r>
              <a:rPr lang="tr-TR" b="1" dirty="0">
                <a:solidFill>
                  <a:srgbClr val="C00000"/>
                </a:solidFill>
              </a:rPr>
              <a:t>(- - - - -) Şerit boyunca sınav güvenlik poşetinin ağzını Resim-3 ve Resim-4 ‘deki gibi tamamen açınız.</a:t>
            </a:r>
          </a:p>
        </p:txBody>
      </p:sp>
    </p:spTree>
    <p:extLst>
      <p:ext uri="{BB962C8B-B14F-4D97-AF65-F5344CB8AC3E}">
        <p14:creationId xmlns:p14="http://schemas.microsoft.com/office/powerpoint/2010/main" val="23289907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59042" y="116632"/>
            <a:ext cx="8041939" cy="523220"/>
          </a:xfrm>
          <a:prstGeom prst="rect">
            <a:avLst/>
          </a:prstGeom>
          <a:noFill/>
        </p:spPr>
        <p:txBody>
          <a:bodyPr wrap="square" lIns="91440" tIns="45720" rIns="91440" bIns="45720">
            <a:spAutoFit/>
          </a:bodyPr>
          <a:lstStyle/>
          <a:p>
            <a:pPr algn="ctr"/>
            <a:r>
              <a:rPr lang="tr-TR" sz="2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SINAV POŞETLERİNİN AÇILIP KAPATILMASI</a:t>
            </a:r>
            <a:endParaRPr lang="tr-TR"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9" name="image6.jpeg"/>
          <p:cNvPicPr>
            <a:picLocks noGrp="1"/>
          </p:cNvPicPr>
          <p:nvPr>
            <p:ph idx="1"/>
          </p:nvPr>
        </p:nvPicPr>
        <p:blipFill>
          <a:blip r:embed="rId2" cstate="print"/>
          <a:stretch>
            <a:fillRect/>
          </a:stretch>
        </p:blipFill>
        <p:spPr>
          <a:xfrm>
            <a:off x="323527" y="548680"/>
            <a:ext cx="3456384" cy="3960440"/>
          </a:xfrm>
        </p:spPr>
      </p:pic>
      <p:pic>
        <p:nvPicPr>
          <p:cNvPr id="10" name="image7.jpeg"/>
          <p:cNvPicPr/>
          <p:nvPr/>
        </p:nvPicPr>
        <p:blipFill>
          <a:blip r:embed="rId3" cstate="print"/>
          <a:stretch>
            <a:fillRect/>
          </a:stretch>
        </p:blipFill>
        <p:spPr>
          <a:xfrm>
            <a:off x="5004048" y="600714"/>
            <a:ext cx="3384375" cy="3960440"/>
          </a:xfrm>
          <a:prstGeom prst="rect">
            <a:avLst/>
          </a:prstGeom>
        </p:spPr>
      </p:pic>
      <p:sp>
        <p:nvSpPr>
          <p:cNvPr id="11" name="Dikdörtgen 10"/>
          <p:cNvSpPr/>
          <p:nvPr/>
        </p:nvSpPr>
        <p:spPr>
          <a:xfrm>
            <a:off x="251520" y="4561154"/>
            <a:ext cx="8568952" cy="1431161"/>
          </a:xfrm>
          <a:prstGeom prst="rect">
            <a:avLst/>
          </a:prstGeom>
        </p:spPr>
        <p:txBody>
          <a:bodyPr wrap="square">
            <a:spAutoFit/>
          </a:bodyPr>
          <a:lstStyle/>
          <a:p>
            <a:r>
              <a:rPr lang="tr-TR" b="1" dirty="0"/>
              <a:t>                       Resim-5	                                                Resim-6</a:t>
            </a:r>
          </a:p>
          <a:p>
            <a:endParaRPr lang="tr-TR" sz="900" b="1" dirty="0"/>
          </a:p>
          <a:p>
            <a:r>
              <a:rPr lang="tr-TR" sz="1200" b="1" dirty="0"/>
              <a:t>Sınav tamamlandıktan sonra kullanılan sınav evrakını	</a:t>
            </a:r>
            <a:r>
              <a:rPr lang="tr-TR" sz="1200" b="1" dirty="0" smtClean="0"/>
              <a:t>                                      Sınav </a:t>
            </a:r>
            <a:r>
              <a:rPr lang="tr-TR" sz="1200" b="1" dirty="0"/>
              <a:t>güvenlik poşetinin ağız kısmını, </a:t>
            </a:r>
            <a:endParaRPr lang="tr-TR" sz="1200" b="1" dirty="0" smtClean="0"/>
          </a:p>
          <a:p>
            <a:r>
              <a:rPr lang="tr-TR" sz="1200" b="1" dirty="0" smtClean="0"/>
              <a:t>sınav </a:t>
            </a:r>
            <a:r>
              <a:rPr lang="tr-TR" sz="1200" b="1" dirty="0"/>
              <a:t>güvenlik poşetinin içine koyunuz.	                                                                </a:t>
            </a:r>
            <a:r>
              <a:rPr lang="tr-TR" sz="1200" b="1" dirty="0" smtClean="0"/>
              <a:t>Resim-6’daki </a:t>
            </a:r>
            <a:r>
              <a:rPr lang="tr-TR" sz="1200" b="1" dirty="0"/>
              <a:t>gibi üst kısmından tutarak           </a:t>
            </a:r>
            <a:endParaRPr lang="tr-TR" sz="1200" b="1" dirty="0" smtClean="0"/>
          </a:p>
          <a:p>
            <a:r>
              <a:rPr lang="tr-TR" sz="1200" b="1" dirty="0" smtClean="0"/>
              <a:t>Resim-5’teki </a:t>
            </a:r>
            <a:r>
              <a:rPr lang="tr-TR" sz="1200" b="1" dirty="0"/>
              <a:t>gibi mavi renkli kısmı ucundan		</a:t>
            </a:r>
            <a:r>
              <a:rPr lang="tr-TR" sz="1200" b="1" dirty="0" smtClean="0"/>
              <a:t>                                       yapışkanlı </a:t>
            </a:r>
            <a:r>
              <a:rPr lang="tr-TR" sz="1200" b="1" dirty="0"/>
              <a:t>alana yapıştırınız.</a:t>
            </a:r>
          </a:p>
          <a:p>
            <a:r>
              <a:rPr lang="tr-TR" sz="1200" b="1" dirty="0"/>
              <a:t>tutarak kaldırınız ve altında yer alan </a:t>
            </a:r>
          </a:p>
          <a:p>
            <a:r>
              <a:rPr lang="tr-TR" sz="1200" b="1" dirty="0"/>
              <a:t>yapışkanlı alanı ortaya çıkarınız</a:t>
            </a:r>
          </a:p>
        </p:txBody>
      </p:sp>
    </p:spTree>
    <p:extLst>
      <p:ext uri="{BB962C8B-B14F-4D97-AF65-F5344CB8AC3E}">
        <p14:creationId xmlns:p14="http://schemas.microsoft.com/office/powerpoint/2010/main" val="8162882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59042" y="116632"/>
            <a:ext cx="8041939" cy="523220"/>
          </a:xfrm>
          <a:prstGeom prst="rect">
            <a:avLst/>
          </a:prstGeom>
          <a:noFill/>
        </p:spPr>
        <p:txBody>
          <a:bodyPr wrap="square" lIns="91440" tIns="45720" rIns="91440" bIns="45720">
            <a:spAutoFit/>
          </a:bodyPr>
          <a:lstStyle/>
          <a:p>
            <a:pPr algn="ctr"/>
            <a:r>
              <a:rPr lang="tr-TR" sz="2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SINAV POŞETLERİNİN AÇILIP KAPATILMASI</a:t>
            </a:r>
            <a:endParaRPr lang="tr-TR"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39853"/>
            <a:ext cx="3381739" cy="33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9.jpeg"/>
          <p:cNvPicPr/>
          <p:nvPr/>
        </p:nvPicPr>
        <p:blipFill>
          <a:blip r:embed="rId3" cstate="print"/>
          <a:stretch>
            <a:fillRect/>
          </a:stretch>
        </p:blipFill>
        <p:spPr>
          <a:xfrm>
            <a:off x="5148064" y="639853"/>
            <a:ext cx="3384376" cy="3293203"/>
          </a:xfrm>
          <a:prstGeom prst="rect">
            <a:avLst/>
          </a:prstGeom>
        </p:spPr>
      </p:pic>
      <p:sp>
        <p:nvSpPr>
          <p:cNvPr id="12" name="Dikdörtgen 11"/>
          <p:cNvSpPr/>
          <p:nvPr/>
        </p:nvSpPr>
        <p:spPr>
          <a:xfrm>
            <a:off x="438755" y="4293096"/>
            <a:ext cx="8424936" cy="1200329"/>
          </a:xfrm>
          <a:prstGeom prst="rect">
            <a:avLst/>
          </a:prstGeom>
        </p:spPr>
        <p:txBody>
          <a:bodyPr wrap="square">
            <a:spAutoFit/>
          </a:bodyPr>
          <a:lstStyle/>
          <a:p>
            <a:r>
              <a:rPr lang="tr-TR" b="1" dirty="0"/>
              <a:t>                     Resim-7	                                               Resim-8</a:t>
            </a:r>
          </a:p>
          <a:p>
            <a:r>
              <a:rPr lang="tr-TR" b="1" dirty="0"/>
              <a:t>Kırmızı şeride dokunmayınız.	           </a:t>
            </a:r>
            <a:r>
              <a:rPr lang="tr-TR" b="1" dirty="0" smtClean="0"/>
              <a:t>		Sınav </a:t>
            </a:r>
            <a:r>
              <a:rPr lang="tr-TR" b="1" dirty="0"/>
              <a:t>güvenlik poşetini </a:t>
            </a:r>
            <a:r>
              <a:rPr lang="tr-TR" b="1" dirty="0" smtClean="0"/>
              <a:t>Resim-8’deki 						gibi </a:t>
            </a:r>
            <a:r>
              <a:rPr lang="tr-TR" b="1" dirty="0"/>
              <a:t>ağzı kapalı olarak bina  </a:t>
            </a:r>
          </a:p>
          <a:p>
            <a:r>
              <a:rPr lang="tr-TR" b="1" dirty="0"/>
              <a:t>                                                            </a:t>
            </a:r>
            <a:r>
              <a:rPr lang="tr-TR" b="1" dirty="0" smtClean="0"/>
              <a:t>	                 </a:t>
            </a:r>
            <a:r>
              <a:rPr lang="tr-TR" b="1" dirty="0"/>
              <a:t>sınav komisyonuna teslim ediniz.</a:t>
            </a:r>
          </a:p>
        </p:txBody>
      </p:sp>
    </p:spTree>
    <p:extLst>
      <p:ext uri="{BB962C8B-B14F-4D97-AF65-F5344CB8AC3E}">
        <p14:creationId xmlns:p14="http://schemas.microsoft.com/office/powerpoint/2010/main" val="28884241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644116" y="3755941"/>
            <a:ext cx="7960332"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4800" b="1" cap="all" dirty="0" smtClean="0">
                <a:ln w="0"/>
                <a:solidFill>
                  <a:srgbClr val="00B0F0"/>
                </a:solidFill>
                <a:effectLst>
                  <a:reflection blurRad="12700" stA="50000" endPos="50000" dist="5000" dir="5400000" sy="-100000" rotWithShape="0"/>
                </a:effectLst>
              </a:rPr>
              <a:t>TEŞEKKÜRLER…</a:t>
            </a:r>
            <a:endParaRPr lang="tr-TR" sz="4800" b="1" cap="all" dirty="0">
              <a:ln w="0"/>
              <a:solidFill>
                <a:srgbClr val="00B0F0"/>
              </a:solidFill>
              <a:effectLst>
                <a:reflection blurRad="12700" stA="50000" endPos="50000" dist="5000" dir="5400000" sy="-100000" rotWithShape="0"/>
              </a:effectLst>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504056"/>
            <a:ext cx="2924944" cy="2924944"/>
          </a:xfrm>
          <a:prstGeom prst="rect">
            <a:avLst/>
          </a:prstGeom>
        </p:spPr>
      </p:pic>
    </p:spTree>
    <p:extLst>
      <p:ext uri="{BB962C8B-B14F-4D97-AF65-F5344CB8AC3E}">
        <p14:creationId xmlns:p14="http://schemas.microsoft.com/office/powerpoint/2010/main" val="353293353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23528" y="476672"/>
            <a:ext cx="8568952" cy="5293757"/>
          </a:xfrm>
          <a:prstGeom prst="rect">
            <a:avLst/>
          </a:prstGeom>
          <a:noFill/>
        </p:spPr>
        <p:txBody>
          <a:bodyPr wrap="square" lIns="91440" tIns="45720" rIns="91440" bIns="45720">
            <a:spAutoFit/>
          </a:bodyPr>
          <a:lstStyle/>
          <a:p>
            <a:pPr marL="457200" indent="-457200" algn="just">
              <a:buFont typeface="Wingdings" panose="05000000000000000000" pitchFamily="2" charset="2"/>
              <a:buChar char="Ø"/>
            </a:pPr>
            <a:r>
              <a:rPr lang="en-US" sz="2600" dirty="0" err="1"/>
              <a:t>Sınav</a:t>
            </a:r>
            <a:r>
              <a:rPr lang="en-US" sz="2600" dirty="0"/>
              <a:t> </a:t>
            </a:r>
            <a:r>
              <a:rPr lang="en-US" sz="2600" dirty="0" err="1"/>
              <a:t>öncesi</a:t>
            </a:r>
            <a:r>
              <a:rPr lang="en-US" sz="2600" dirty="0"/>
              <a:t> salon </a:t>
            </a:r>
            <a:r>
              <a:rPr lang="en-US" sz="2600" dirty="0" err="1"/>
              <a:t>görevlilerine</a:t>
            </a:r>
            <a:r>
              <a:rPr lang="en-US" sz="2600" dirty="0"/>
              <a:t> </a:t>
            </a:r>
            <a:r>
              <a:rPr lang="en-US" sz="2600" dirty="0" err="1"/>
              <a:t>yönelik</a:t>
            </a:r>
            <a:r>
              <a:rPr lang="en-US" sz="2600" dirty="0"/>
              <a:t> </a:t>
            </a:r>
            <a:r>
              <a:rPr lang="en-US" sz="2600" dirty="0" err="1"/>
              <a:t>yapılacak</a:t>
            </a:r>
            <a:r>
              <a:rPr lang="en-US" sz="2600" dirty="0"/>
              <a:t> </a:t>
            </a:r>
            <a:r>
              <a:rPr lang="en-US" sz="2600" dirty="0" err="1"/>
              <a:t>toplantılara</a:t>
            </a:r>
            <a:r>
              <a:rPr lang="en-US" sz="2600" dirty="0"/>
              <a:t> </a:t>
            </a:r>
            <a:r>
              <a:rPr lang="en-US" sz="2600" dirty="0" err="1"/>
              <a:t>gerekli</a:t>
            </a:r>
            <a:r>
              <a:rPr lang="en-US" sz="2600" dirty="0"/>
              <a:t> </a:t>
            </a:r>
            <a:r>
              <a:rPr lang="en-US" sz="2600" dirty="0" err="1"/>
              <a:t>önem</a:t>
            </a:r>
            <a:r>
              <a:rPr lang="en-US" sz="2600" dirty="0"/>
              <a:t> </a:t>
            </a:r>
            <a:r>
              <a:rPr lang="en-US" sz="2600" dirty="0" err="1"/>
              <a:t>verilecektir</a:t>
            </a:r>
            <a:r>
              <a:rPr lang="en-US" sz="2600" dirty="0"/>
              <a:t>. </a:t>
            </a:r>
            <a:r>
              <a:rPr lang="en-US" sz="2600" dirty="0" err="1"/>
              <a:t>Sınav</a:t>
            </a:r>
            <a:r>
              <a:rPr lang="en-US" sz="2600" dirty="0"/>
              <a:t> </a:t>
            </a:r>
            <a:r>
              <a:rPr lang="en-US" sz="2600" dirty="0" err="1"/>
              <a:t>görevi</a:t>
            </a:r>
            <a:r>
              <a:rPr lang="en-US" sz="2600" dirty="0"/>
              <a:t> </a:t>
            </a:r>
            <a:r>
              <a:rPr lang="en-US" sz="2600" dirty="0" err="1"/>
              <a:t>olan</a:t>
            </a:r>
            <a:r>
              <a:rPr lang="en-US" sz="2600" dirty="0"/>
              <a:t> </a:t>
            </a:r>
            <a:r>
              <a:rPr lang="en-US" sz="2600" dirty="0" err="1"/>
              <a:t>bütün</a:t>
            </a:r>
            <a:r>
              <a:rPr lang="en-US" sz="2600" dirty="0"/>
              <a:t> </a:t>
            </a:r>
            <a:r>
              <a:rPr lang="en-US" sz="2600" dirty="0" err="1"/>
              <a:t>ilgililerin</a:t>
            </a:r>
            <a:r>
              <a:rPr lang="en-US" sz="2600" dirty="0"/>
              <a:t> </a:t>
            </a:r>
            <a:r>
              <a:rPr lang="en-US" sz="2600" dirty="0" err="1"/>
              <a:t>toplantılara</a:t>
            </a:r>
            <a:r>
              <a:rPr lang="en-US" sz="2600" dirty="0"/>
              <a:t> </a:t>
            </a:r>
            <a:r>
              <a:rPr lang="en-US" sz="2600" dirty="0" err="1"/>
              <a:t>katılmaları</a:t>
            </a:r>
            <a:r>
              <a:rPr lang="en-US" sz="2600" dirty="0"/>
              <a:t> </a:t>
            </a:r>
            <a:r>
              <a:rPr lang="en-US" sz="2600" dirty="0" err="1"/>
              <a:t>sağlanacaktır</a:t>
            </a:r>
            <a:r>
              <a:rPr lang="en-US" sz="2600" dirty="0" smtClean="0"/>
              <a:t>.</a:t>
            </a:r>
            <a:endParaRPr lang="tr-TR" sz="2600" dirty="0" smtClean="0"/>
          </a:p>
          <a:p>
            <a:pPr marL="457200" indent="-457200" algn="just">
              <a:buFont typeface="Wingdings" panose="05000000000000000000" pitchFamily="2" charset="2"/>
              <a:buChar char="Ø"/>
            </a:pPr>
            <a:r>
              <a:rPr lang="en-US" sz="2600" dirty="0" err="1"/>
              <a:t>Sınavda</a:t>
            </a:r>
            <a:r>
              <a:rPr lang="en-US" sz="2600" dirty="0"/>
              <a:t> </a:t>
            </a:r>
            <a:r>
              <a:rPr lang="en-US" sz="2600" dirty="0" err="1"/>
              <a:t>görevliler</a:t>
            </a:r>
            <a:r>
              <a:rPr lang="en-US" sz="2600" dirty="0"/>
              <a:t> </a:t>
            </a:r>
            <a:r>
              <a:rPr lang="en-US" sz="2600" dirty="0" err="1"/>
              <a:t>dışındaki</a:t>
            </a:r>
            <a:r>
              <a:rPr lang="en-US" sz="2600" dirty="0"/>
              <a:t> </a:t>
            </a:r>
            <a:r>
              <a:rPr lang="en-US" sz="2600" dirty="0" err="1"/>
              <a:t>kişiler</a:t>
            </a:r>
            <a:r>
              <a:rPr lang="en-US" sz="2600" dirty="0"/>
              <a:t> </a:t>
            </a:r>
            <a:r>
              <a:rPr lang="en-US" sz="2600" dirty="0" err="1"/>
              <a:t>ile</a:t>
            </a:r>
            <a:r>
              <a:rPr lang="en-US" sz="2600" dirty="0"/>
              <a:t> </a:t>
            </a:r>
            <a:r>
              <a:rPr lang="en-US" sz="2600" dirty="0" err="1"/>
              <a:t>öğrenci</a:t>
            </a:r>
            <a:r>
              <a:rPr lang="en-US" sz="2600" dirty="0"/>
              <a:t> </a:t>
            </a:r>
            <a:r>
              <a:rPr lang="en-US" sz="2600" dirty="0" err="1"/>
              <a:t>velilerinin</a:t>
            </a:r>
            <a:r>
              <a:rPr lang="en-US" sz="2600" dirty="0"/>
              <a:t> </a:t>
            </a:r>
            <a:r>
              <a:rPr lang="en-US" sz="2600" dirty="0" err="1"/>
              <a:t>sınav</a:t>
            </a:r>
            <a:r>
              <a:rPr lang="en-US" sz="2600" dirty="0"/>
              <a:t> </a:t>
            </a:r>
            <a:r>
              <a:rPr lang="en-US" sz="2600" dirty="0" err="1"/>
              <a:t>salonlarının</a:t>
            </a:r>
            <a:r>
              <a:rPr lang="en-US" sz="2600" dirty="0"/>
              <a:t> </a:t>
            </a:r>
            <a:r>
              <a:rPr lang="en-US" sz="2600" dirty="0" err="1"/>
              <a:t>bulunduğu</a:t>
            </a:r>
            <a:r>
              <a:rPr lang="en-US" sz="2600" dirty="0"/>
              <a:t> </a:t>
            </a:r>
            <a:r>
              <a:rPr lang="en-US" sz="2600" dirty="0" err="1"/>
              <a:t>binalara</a:t>
            </a:r>
            <a:r>
              <a:rPr lang="en-US" sz="2600" dirty="0"/>
              <a:t> </a:t>
            </a:r>
            <a:r>
              <a:rPr lang="en-US" sz="2600" dirty="0" err="1"/>
              <a:t>girişlerine</a:t>
            </a:r>
            <a:r>
              <a:rPr lang="en-US" sz="2600" dirty="0"/>
              <a:t> </a:t>
            </a:r>
            <a:r>
              <a:rPr lang="en-US" sz="2600" dirty="0" err="1"/>
              <a:t>izin</a:t>
            </a:r>
            <a:r>
              <a:rPr lang="en-US" sz="2600" dirty="0"/>
              <a:t> </a:t>
            </a:r>
            <a:r>
              <a:rPr lang="en-US" sz="2600" dirty="0" err="1"/>
              <a:t>verilmeyecektir</a:t>
            </a:r>
            <a:r>
              <a:rPr lang="en-US" sz="2600" dirty="0"/>
              <a:t>.</a:t>
            </a:r>
            <a:endParaRPr lang="tr-TR" sz="2600" dirty="0"/>
          </a:p>
          <a:p>
            <a:pPr marL="457200" indent="-457200" algn="just">
              <a:buFont typeface="Wingdings" panose="05000000000000000000" pitchFamily="2" charset="2"/>
              <a:buChar char="Ø"/>
            </a:pPr>
            <a:r>
              <a:rPr lang="en-US" sz="2600" dirty="0" err="1"/>
              <a:t>Merkezi</a:t>
            </a:r>
            <a:r>
              <a:rPr lang="en-US" sz="2600" dirty="0"/>
              <a:t> </a:t>
            </a:r>
            <a:r>
              <a:rPr lang="en-US" sz="2600" dirty="0" err="1"/>
              <a:t>Sınav’da</a:t>
            </a:r>
            <a:r>
              <a:rPr lang="en-US" sz="2600" dirty="0"/>
              <a:t> her </a:t>
            </a:r>
            <a:r>
              <a:rPr lang="en-US" sz="2600" dirty="0" err="1"/>
              <a:t>bina</a:t>
            </a:r>
            <a:r>
              <a:rPr lang="en-US" sz="2600" dirty="0"/>
              <a:t> </a:t>
            </a:r>
            <a:r>
              <a:rPr lang="en-US" sz="2600" dirty="0" err="1"/>
              <a:t>için</a:t>
            </a:r>
            <a:r>
              <a:rPr lang="en-US" sz="2600" dirty="0"/>
              <a:t> 4 (</a:t>
            </a:r>
            <a:r>
              <a:rPr lang="en-US" sz="2600" dirty="0" err="1"/>
              <a:t>dört</a:t>
            </a:r>
            <a:r>
              <a:rPr lang="en-US" sz="2600" dirty="0"/>
              <a:t>) </a:t>
            </a:r>
            <a:r>
              <a:rPr lang="en-US" sz="2600" dirty="0" err="1"/>
              <a:t>adet</a:t>
            </a:r>
            <a:r>
              <a:rPr lang="en-US" sz="2600" dirty="0"/>
              <a:t> </a:t>
            </a:r>
            <a:r>
              <a:rPr lang="en-US" sz="2600" dirty="0" err="1"/>
              <a:t>yedek</a:t>
            </a:r>
            <a:r>
              <a:rPr lang="en-US" sz="2600" dirty="0"/>
              <a:t> </a:t>
            </a:r>
            <a:r>
              <a:rPr lang="en-US" sz="2600" dirty="0" err="1"/>
              <a:t>sınav</a:t>
            </a:r>
            <a:r>
              <a:rPr lang="en-US" sz="2600" dirty="0"/>
              <a:t> </a:t>
            </a:r>
            <a:r>
              <a:rPr lang="en-US" sz="2600" dirty="0" err="1"/>
              <a:t>evrakı</a:t>
            </a:r>
            <a:r>
              <a:rPr lang="en-US" sz="2600" dirty="0"/>
              <a:t> </a:t>
            </a:r>
            <a:r>
              <a:rPr lang="en-US" sz="2600" dirty="0" err="1"/>
              <a:t>diğer</a:t>
            </a:r>
            <a:r>
              <a:rPr lang="en-US" sz="2600" dirty="0"/>
              <a:t> </a:t>
            </a:r>
            <a:r>
              <a:rPr lang="en-US" sz="2600" dirty="0" err="1"/>
              <a:t>sınav</a:t>
            </a:r>
            <a:r>
              <a:rPr lang="en-US" sz="2600" dirty="0"/>
              <a:t> </a:t>
            </a:r>
            <a:r>
              <a:rPr lang="en-US" sz="2600" dirty="0" err="1"/>
              <a:t>evrakı</a:t>
            </a:r>
            <a:r>
              <a:rPr lang="en-US" sz="2600" dirty="0"/>
              <a:t> </a:t>
            </a:r>
            <a:r>
              <a:rPr lang="en-US" sz="2600" dirty="0" err="1"/>
              <a:t>ile</a:t>
            </a:r>
            <a:r>
              <a:rPr lang="en-US" sz="2600" dirty="0"/>
              <a:t> </a:t>
            </a:r>
            <a:r>
              <a:rPr lang="en-US" sz="2600" dirty="0" err="1"/>
              <a:t>birlikte</a:t>
            </a:r>
            <a:r>
              <a:rPr lang="en-US" sz="2600" dirty="0"/>
              <a:t> </a:t>
            </a:r>
            <a:r>
              <a:rPr lang="en-US" sz="2600" dirty="0" err="1"/>
              <a:t>gönderilecektir</a:t>
            </a:r>
            <a:r>
              <a:rPr lang="en-US" sz="2600" dirty="0"/>
              <a:t>. </a:t>
            </a:r>
            <a:r>
              <a:rPr lang="en-US" sz="2600" dirty="0" err="1"/>
              <a:t>Bunlardan</a:t>
            </a:r>
            <a:r>
              <a:rPr lang="en-US" sz="2600" dirty="0"/>
              <a:t> 2 (</a:t>
            </a:r>
            <a:r>
              <a:rPr lang="en-US" sz="2600" dirty="0" err="1"/>
              <a:t>iki</a:t>
            </a:r>
            <a:r>
              <a:rPr lang="en-US" sz="2600" dirty="0"/>
              <a:t>) </a:t>
            </a:r>
            <a:r>
              <a:rPr lang="en-US" sz="2600" dirty="0" err="1"/>
              <a:t>adeti</a:t>
            </a:r>
            <a:r>
              <a:rPr lang="en-US" sz="2600" dirty="0"/>
              <a:t> </a:t>
            </a:r>
            <a:r>
              <a:rPr lang="en-US" sz="2600" dirty="0" err="1"/>
              <a:t>yedek</a:t>
            </a:r>
            <a:r>
              <a:rPr lang="en-US" sz="2600" dirty="0"/>
              <a:t> </a:t>
            </a:r>
            <a:r>
              <a:rPr lang="en-US" sz="2600" dirty="0" err="1"/>
              <a:t>olarak</a:t>
            </a:r>
            <a:r>
              <a:rPr lang="en-US" sz="2600" dirty="0"/>
              <a:t> </a:t>
            </a:r>
            <a:r>
              <a:rPr lang="en-US" sz="2600" dirty="0" err="1"/>
              <a:t>sınava</a:t>
            </a:r>
            <a:r>
              <a:rPr lang="en-US" sz="2600" dirty="0"/>
              <a:t> </a:t>
            </a:r>
            <a:r>
              <a:rPr lang="en-US" sz="2600" dirty="0" err="1"/>
              <a:t>girecek</a:t>
            </a:r>
            <a:r>
              <a:rPr lang="en-US" sz="2600" dirty="0"/>
              <a:t> </a:t>
            </a:r>
            <a:r>
              <a:rPr lang="en-US" sz="2600" dirty="0" err="1"/>
              <a:t>öğrenci</a:t>
            </a:r>
            <a:r>
              <a:rPr lang="en-US" sz="2600" dirty="0"/>
              <a:t> </a:t>
            </a:r>
            <a:r>
              <a:rPr lang="en-US" sz="2600" dirty="0" err="1"/>
              <a:t>için</a:t>
            </a:r>
            <a:r>
              <a:rPr lang="tr-TR" sz="2600" dirty="0"/>
              <a:t>,</a:t>
            </a:r>
            <a:r>
              <a:rPr lang="en-US" sz="2600" dirty="0"/>
              <a:t> </a:t>
            </a:r>
            <a:r>
              <a:rPr lang="en-US" sz="2600" dirty="0" err="1"/>
              <a:t>kalan</a:t>
            </a:r>
            <a:r>
              <a:rPr lang="en-US" sz="2600" dirty="0"/>
              <a:t> 2 (</a:t>
            </a:r>
            <a:r>
              <a:rPr lang="en-US" sz="2600" dirty="0" err="1"/>
              <a:t>iki</a:t>
            </a:r>
            <a:r>
              <a:rPr lang="en-US" sz="2600" dirty="0"/>
              <a:t>) </a:t>
            </a:r>
            <a:r>
              <a:rPr lang="en-US" sz="2600" dirty="0" err="1"/>
              <a:t>adet</a:t>
            </a:r>
            <a:r>
              <a:rPr lang="en-US" sz="2600" dirty="0"/>
              <a:t> </a:t>
            </a:r>
            <a:r>
              <a:rPr lang="en-US" sz="2600" dirty="0" err="1"/>
              <a:t>yedek</a:t>
            </a:r>
            <a:r>
              <a:rPr lang="en-US" sz="2600" dirty="0"/>
              <a:t> </a:t>
            </a:r>
            <a:r>
              <a:rPr lang="en-US" sz="2600" dirty="0" err="1"/>
              <a:t>sınav</a:t>
            </a:r>
            <a:r>
              <a:rPr lang="en-US" sz="2600" dirty="0"/>
              <a:t> </a:t>
            </a:r>
            <a:r>
              <a:rPr lang="en-US" sz="2600" dirty="0" err="1"/>
              <a:t>evrakı</a:t>
            </a:r>
            <a:r>
              <a:rPr lang="en-US" sz="2600" dirty="0"/>
              <a:t> </a:t>
            </a:r>
            <a:r>
              <a:rPr lang="en-US" sz="2600" dirty="0" err="1"/>
              <a:t>ise</a:t>
            </a:r>
            <a:r>
              <a:rPr lang="tr-TR" sz="2600" dirty="0"/>
              <a:t>;</a:t>
            </a:r>
            <a:r>
              <a:rPr lang="en-US" sz="2600" dirty="0"/>
              <a:t> </a:t>
            </a:r>
            <a:r>
              <a:rPr lang="en-US" sz="2600" dirty="0" err="1"/>
              <a:t>baskı</a:t>
            </a:r>
            <a:r>
              <a:rPr lang="en-US" sz="2600" dirty="0"/>
              <a:t> </a:t>
            </a:r>
            <a:r>
              <a:rPr lang="en-US" sz="2600" dirty="0" err="1"/>
              <a:t>hatası</a:t>
            </a:r>
            <a:r>
              <a:rPr lang="en-US" sz="2600" dirty="0"/>
              <a:t> </a:t>
            </a:r>
            <a:r>
              <a:rPr lang="en-US" sz="2600" dirty="0" err="1"/>
              <a:t>durumunda</a:t>
            </a:r>
            <a:r>
              <a:rPr lang="en-US" sz="2600" dirty="0"/>
              <a:t> </a:t>
            </a:r>
            <a:r>
              <a:rPr lang="en-US" sz="2600" dirty="0" err="1"/>
              <a:t>kullanılacaktır</a:t>
            </a:r>
            <a:r>
              <a:rPr lang="en-US" sz="2600" dirty="0"/>
              <a:t>. </a:t>
            </a:r>
            <a:r>
              <a:rPr lang="en-US" sz="2600" dirty="0" err="1"/>
              <a:t>Yedek</a:t>
            </a:r>
            <a:r>
              <a:rPr lang="en-US" sz="2600" dirty="0"/>
              <a:t> </a:t>
            </a:r>
            <a:r>
              <a:rPr lang="en-US" sz="2600" dirty="0" err="1"/>
              <a:t>salonda</a:t>
            </a:r>
            <a:r>
              <a:rPr lang="en-US" sz="2600" dirty="0"/>
              <a:t> </a:t>
            </a:r>
            <a:r>
              <a:rPr lang="en-US" sz="2600" dirty="0" err="1"/>
              <a:t>sınava</a:t>
            </a:r>
            <a:r>
              <a:rPr lang="en-US" sz="2600" dirty="0"/>
              <a:t> </a:t>
            </a:r>
            <a:r>
              <a:rPr lang="en-US" sz="2600" dirty="0" err="1"/>
              <a:t>alınması</a:t>
            </a:r>
            <a:r>
              <a:rPr lang="en-US" sz="2600" dirty="0"/>
              <a:t> </a:t>
            </a:r>
            <a:r>
              <a:rPr lang="en-US" sz="2600" dirty="0" err="1"/>
              <a:t>uygun</a:t>
            </a:r>
            <a:r>
              <a:rPr lang="en-US" sz="2600" dirty="0"/>
              <a:t> </a:t>
            </a:r>
            <a:r>
              <a:rPr lang="en-US" sz="2600" dirty="0" err="1"/>
              <a:t>bulunan</a:t>
            </a:r>
            <a:r>
              <a:rPr lang="en-US" sz="2600" dirty="0"/>
              <a:t> </a:t>
            </a:r>
            <a:r>
              <a:rPr lang="en-US" sz="2600" dirty="0" err="1"/>
              <a:t>diğer</a:t>
            </a:r>
            <a:r>
              <a:rPr lang="en-US" sz="2600" dirty="0"/>
              <a:t> </a:t>
            </a:r>
            <a:r>
              <a:rPr lang="en-US" sz="2600" dirty="0" err="1"/>
              <a:t>öğrenciler</a:t>
            </a:r>
            <a:r>
              <a:rPr lang="en-US" sz="2600" dirty="0"/>
              <a:t> </a:t>
            </a:r>
            <a:r>
              <a:rPr lang="en-US" sz="2600" dirty="0" err="1"/>
              <a:t>başka</a:t>
            </a:r>
            <a:r>
              <a:rPr lang="en-US" sz="2600" dirty="0"/>
              <a:t> </a:t>
            </a:r>
            <a:r>
              <a:rPr lang="en-US" sz="2600" dirty="0" err="1"/>
              <a:t>okullara</a:t>
            </a:r>
            <a:r>
              <a:rPr lang="en-US" sz="2600" dirty="0"/>
              <a:t> </a:t>
            </a:r>
            <a:r>
              <a:rPr lang="en-US" sz="2600" dirty="0" err="1"/>
              <a:t>yönlendirilecektir</a:t>
            </a:r>
            <a:r>
              <a:rPr lang="en-US" sz="2600" dirty="0" smtClean="0"/>
              <a:t>.</a:t>
            </a:r>
            <a:endParaRPr lang="tr-TR" sz="2600" dirty="0"/>
          </a:p>
        </p:txBody>
      </p:sp>
    </p:spTree>
    <p:extLst>
      <p:ext uri="{BB962C8B-B14F-4D97-AF65-F5344CB8AC3E}">
        <p14:creationId xmlns:p14="http://schemas.microsoft.com/office/powerpoint/2010/main" val="37022166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23528" y="836712"/>
            <a:ext cx="8280920" cy="3293209"/>
          </a:xfrm>
          <a:prstGeom prst="rect">
            <a:avLst/>
          </a:prstGeom>
          <a:noFill/>
        </p:spPr>
        <p:txBody>
          <a:bodyPr wrap="square" lIns="91440" tIns="45720" rIns="91440" bIns="45720">
            <a:spAutoFit/>
          </a:bodyPr>
          <a:lstStyle/>
          <a:p>
            <a:pPr marL="457200" indent="-457200" algn="just">
              <a:buFont typeface="Wingdings" panose="05000000000000000000" pitchFamily="2" charset="2"/>
              <a:buChar char="Ø"/>
            </a:pPr>
            <a:r>
              <a:rPr lang="en-US" sz="2600" dirty="0" err="1"/>
              <a:t>Merkezi</a:t>
            </a:r>
            <a:r>
              <a:rPr lang="en-US" sz="2600" dirty="0"/>
              <a:t> </a:t>
            </a:r>
            <a:r>
              <a:rPr lang="en-US" sz="2600" dirty="0" err="1"/>
              <a:t>sınavda</a:t>
            </a:r>
            <a:r>
              <a:rPr lang="en-US" sz="2600" dirty="0"/>
              <a:t>, </a:t>
            </a:r>
            <a:r>
              <a:rPr lang="en-US" sz="2600" dirty="0" err="1"/>
              <a:t>sözel</a:t>
            </a:r>
            <a:r>
              <a:rPr lang="en-US" sz="2600" dirty="0"/>
              <a:t> </a:t>
            </a:r>
            <a:r>
              <a:rPr lang="en-US" sz="2600" dirty="0" err="1"/>
              <a:t>bölüm</a:t>
            </a:r>
            <a:r>
              <a:rPr lang="en-US" sz="2600" dirty="0"/>
              <a:t> </a:t>
            </a:r>
            <a:r>
              <a:rPr lang="en-US" sz="2600" dirty="0" err="1"/>
              <a:t>ve</a:t>
            </a:r>
            <a:r>
              <a:rPr lang="en-US" sz="2600" dirty="0"/>
              <a:t> </a:t>
            </a:r>
            <a:r>
              <a:rPr lang="en-US" sz="2600" dirty="0" err="1"/>
              <a:t>sayısal</a:t>
            </a:r>
            <a:r>
              <a:rPr lang="en-US" sz="2600" dirty="0"/>
              <a:t> </a:t>
            </a:r>
            <a:r>
              <a:rPr lang="en-US" sz="2600" dirty="0" err="1"/>
              <a:t>bölümün</a:t>
            </a:r>
            <a:r>
              <a:rPr lang="en-US" sz="2600" dirty="0"/>
              <a:t> </a:t>
            </a:r>
            <a:r>
              <a:rPr lang="en-US" sz="2600" dirty="0" err="1"/>
              <a:t>sınav</a:t>
            </a:r>
            <a:r>
              <a:rPr lang="en-US" sz="2600" dirty="0"/>
              <a:t> </a:t>
            </a:r>
            <a:r>
              <a:rPr lang="en-US" sz="2600" dirty="0" err="1"/>
              <a:t>evrakı</a:t>
            </a:r>
            <a:r>
              <a:rPr lang="en-US" sz="2600" dirty="0"/>
              <a:t> </a:t>
            </a:r>
            <a:r>
              <a:rPr lang="en-US" sz="2600" dirty="0" err="1"/>
              <a:t>ayrı</a:t>
            </a:r>
            <a:r>
              <a:rPr lang="en-US" sz="2600" dirty="0"/>
              <a:t> </a:t>
            </a:r>
            <a:r>
              <a:rPr lang="en-US" sz="2600" dirty="0" err="1"/>
              <a:t>sınav</a:t>
            </a:r>
            <a:r>
              <a:rPr lang="en-US" sz="2600" dirty="0"/>
              <a:t> </a:t>
            </a:r>
            <a:r>
              <a:rPr lang="en-US" sz="2600" dirty="0" err="1"/>
              <a:t>güvenlik</a:t>
            </a:r>
            <a:r>
              <a:rPr lang="en-US" sz="2600" dirty="0"/>
              <a:t> </a:t>
            </a:r>
            <a:r>
              <a:rPr lang="en-US" sz="2600" dirty="0" err="1"/>
              <a:t>poşeti</a:t>
            </a:r>
            <a:r>
              <a:rPr lang="en-US" sz="2600" dirty="0"/>
              <a:t> </a:t>
            </a:r>
            <a:r>
              <a:rPr lang="en-US" sz="2600" dirty="0" err="1"/>
              <a:t>ile</a:t>
            </a:r>
            <a:r>
              <a:rPr lang="en-US" sz="2600" dirty="0"/>
              <a:t> </a:t>
            </a:r>
            <a:r>
              <a:rPr lang="en-US" sz="2600" dirty="0" err="1"/>
              <a:t>poşetlenerek</a:t>
            </a:r>
            <a:r>
              <a:rPr lang="en-US" sz="2600" dirty="0"/>
              <a:t> </a:t>
            </a:r>
            <a:r>
              <a:rPr lang="en-US" sz="2600" dirty="0" err="1"/>
              <a:t>kutulanmıştır</a:t>
            </a:r>
            <a:r>
              <a:rPr lang="en-US" sz="2600" dirty="0"/>
              <a:t>. </a:t>
            </a:r>
            <a:r>
              <a:rPr lang="en-US" sz="2600" dirty="0" err="1"/>
              <a:t>Sınav</a:t>
            </a:r>
            <a:r>
              <a:rPr lang="en-US" sz="2600" dirty="0"/>
              <a:t> </a:t>
            </a:r>
            <a:r>
              <a:rPr lang="en-US" sz="2600" dirty="0" err="1"/>
              <a:t>güvenlik</a:t>
            </a:r>
            <a:r>
              <a:rPr lang="en-US" sz="2600" dirty="0"/>
              <a:t> </a:t>
            </a:r>
            <a:r>
              <a:rPr lang="en-US" sz="2600" dirty="0" err="1"/>
              <a:t>poşetlerinin</a:t>
            </a:r>
            <a:r>
              <a:rPr lang="en-US" sz="2600" dirty="0"/>
              <a:t> </a:t>
            </a:r>
            <a:r>
              <a:rPr lang="en-US" sz="2600" dirty="0" err="1"/>
              <a:t>üzerinde</a:t>
            </a:r>
            <a:r>
              <a:rPr lang="en-US" sz="2600" dirty="0"/>
              <a:t> </a:t>
            </a:r>
            <a:r>
              <a:rPr lang="en-US" sz="2600" dirty="0" err="1"/>
              <a:t>ait</a:t>
            </a:r>
            <a:r>
              <a:rPr lang="en-US" sz="2600" dirty="0"/>
              <a:t> </a:t>
            </a:r>
            <a:r>
              <a:rPr lang="en-US" sz="2600" dirty="0" err="1"/>
              <a:t>olduğu</a:t>
            </a:r>
            <a:r>
              <a:rPr lang="en-US" sz="2600" dirty="0"/>
              <a:t> </a:t>
            </a:r>
            <a:r>
              <a:rPr lang="en-US" sz="2600" dirty="0" err="1"/>
              <a:t>bölüm</a:t>
            </a:r>
            <a:r>
              <a:rPr lang="en-US" sz="2600" dirty="0"/>
              <a:t> </a:t>
            </a:r>
            <a:r>
              <a:rPr lang="en-US" sz="2600" dirty="0" err="1"/>
              <a:t>belirtilmiştir</a:t>
            </a:r>
            <a:r>
              <a:rPr lang="en-US" sz="2600" dirty="0"/>
              <a:t>. Her </a:t>
            </a:r>
            <a:r>
              <a:rPr lang="en-US" sz="2600" dirty="0" err="1"/>
              <a:t>bölümde</a:t>
            </a:r>
            <a:r>
              <a:rPr lang="en-US" sz="2600" dirty="0"/>
              <a:t> </a:t>
            </a:r>
            <a:r>
              <a:rPr lang="en-US" sz="2600" dirty="0" err="1"/>
              <a:t>yapılacak</a:t>
            </a:r>
            <a:r>
              <a:rPr lang="en-US" sz="2600" dirty="0"/>
              <a:t> </a:t>
            </a:r>
            <a:r>
              <a:rPr lang="en-US" sz="2600" dirty="0" err="1"/>
              <a:t>sınav</a:t>
            </a:r>
            <a:r>
              <a:rPr lang="en-US" sz="2600" dirty="0"/>
              <a:t> </a:t>
            </a:r>
            <a:r>
              <a:rPr lang="en-US" sz="2600" dirty="0" err="1"/>
              <a:t>için</a:t>
            </a:r>
            <a:r>
              <a:rPr lang="en-US" sz="2600" dirty="0"/>
              <a:t> o </a:t>
            </a:r>
            <a:r>
              <a:rPr lang="en-US" sz="2600" dirty="0" err="1"/>
              <a:t>bölüme</a:t>
            </a:r>
            <a:r>
              <a:rPr lang="en-US" sz="2600" dirty="0"/>
              <a:t> </a:t>
            </a:r>
            <a:r>
              <a:rPr lang="en-US" sz="2600" dirty="0" err="1"/>
              <a:t>ait</a:t>
            </a:r>
            <a:r>
              <a:rPr lang="en-US" sz="2600" dirty="0"/>
              <a:t> </a:t>
            </a:r>
            <a:r>
              <a:rPr lang="en-US" sz="2600" dirty="0" err="1"/>
              <a:t>sınav</a:t>
            </a:r>
            <a:r>
              <a:rPr lang="en-US" sz="2600" dirty="0"/>
              <a:t> </a:t>
            </a:r>
            <a:r>
              <a:rPr lang="en-US" sz="2600" dirty="0" err="1"/>
              <a:t>evrak</a:t>
            </a:r>
            <a:r>
              <a:rPr lang="en-US" sz="2600" dirty="0"/>
              <a:t> </a:t>
            </a:r>
            <a:r>
              <a:rPr lang="en-US" sz="2600" dirty="0" err="1"/>
              <a:t>kutusu</a:t>
            </a:r>
            <a:r>
              <a:rPr lang="en-US" sz="2600" dirty="0"/>
              <a:t> </a:t>
            </a:r>
            <a:r>
              <a:rPr lang="en-US" sz="2600" dirty="0" err="1"/>
              <a:t>süresi</a:t>
            </a:r>
            <a:r>
              <a:rPr lang="en-US" sz="2600" dirty="0"/>
              <a:t> </a:t>
            </a:r>
            <a:r>
              <a:rPr lang="en-US" sz="2600" dirty="0" err="1"/>
              <a:t>içerisinde</a:t>
            </a:r>
            <a:r>
              <a:rPr lang="en-US" sz="2600" dirty="0"/>
              <a:t> </a:t>
            </a:r>
            <a:r>
              <a:rPr lang="en-US" sz="2600" dirty="0" err="1"/>
              <a:t>açılıp</a:t>
            </a:r>
            <a:r>
              <a:rPr lang="en-US" sz="2600" dirty="0"/>
              <a:t> </a:t>
            </a:r>
            <a:r>
              <a:rPr lang="en-US" sz="2600" dirty="0" err="1"/>
              <a:t>kapatılacaktır</a:t>
            </a:r>
            <a:r>
              <a:rPr lang="en-US" sz="2600" dirty="0"/>
              <a:t>. </a:t>
            </a:r>
            <a:r>
              <a:rPr lang="en-US" sz="2600" dirty="0" err="1"/>
              <a:t>Farklı</a:t>
            </a:r>
            <a:r>
              <a:rPr lang="en-US" sz="2600" dirty="0"/>
              <a:t> </a:t>
            </a:r>
            <a:r>
              <a:rPr lang="en-US" sz="2600" dirty="0" err="1"/>
              <a:t>bölüme</a:t>
            </a:r>
            <a:r>
              <a:rPr lang="en-US" sz="2600" dirty="0"/>
              <a:t> </a:t>
            </a:r>
            <a:r>
              <a:rPr lang="en-US" sz="2600" dirty="0" err="1"/>
              <a:t>ait</a:t>
            </a:r>
            <a:r>
              <a:rPr lang="en-US" sz="2600" dirty="0"/>
              <a:t> </a:t>
            </a:r>
            <a:r>
              <a:rPr lang="en-US" sz="2600" dirty="0" err="1"/>
              <a:t>sınav</a:t>
            </a:r>
            <a:r>
              <a:rPr lang="en-US" sz="2600" dirty="0"/>
              <a:t> </a:t>
            </a:r>
            <a:r>
              <a:rPr lang="en-US" sz="2600" dirty="0" err="1"/>
              <a:t>evrakının</a:t>
            </a:r>
            <a:r>
              <a:rPr lang="en-US" sz="2600" dirty="0"/>
              <a:t> </a:t>
            </a:r>
            <a:r>
              <a:rPr lang="en-US" sz="2600" dirty="0" err="1"/>
              <a:t>bulunduğu</a:t>
            </a:r>
            <a:r>
              <a:rPr lang="en-US" sz="2600" dirty="0"/>
              <a:t> </a:t>
            </a:r>
            <a:r>
              <a:rPr lang="en-US" sz="2600" dirty="0" err="1"/>
              <a:t>sınav</a:t>
            </a:r>
            <a:r>
              <a:rPr lang="en-US" sz="2600" dirty="0"/>
              <a:t> </a:t>
            </a:r>
            <a:r>
              <a:rPr lang="en-US" sz="2600" dirty="0" err="1"/>
              <a:t>güvenlik</a:t>
            </a:r>
            <a:r>
              <a:rPr lang="en-US" sz="2600" dirty="0"/>
              <a:t> </a:t>
            </a:r>
            <a:r>
              <a:rPr lang="en-US" sz="2600" dirty="0" err="1"/>
              <a:t>kutu</a:t>
            </a:r>
            <a:r>
              <a:rPr lang="en-US" sz="2600" dirty="0"/>
              <a:t> </a:t>
            </a:r>
            <a:r>
              <a:rPr lang="en-US" sz="2600" dirty="0" err="1"/>
              <a:t>ve</a:t>
            </a:r>
            <a:r>
              <a:rPr lang="en-US" sz="2600" dirty="0"/>
              <a:t> </a:t>
            </a:r>
            <a:r>
              <a:rPr lang="en-US" sz="2600" dirty="0" err="1"/>
              <a:t>poşetlerinin</a:t>
            </a:r>
            <a:r>
              <a:rPr lang="en-US" sz="2600" dirty="0"/>
              <a:t> </a:t>
            </a:r>
            <a:r>
              <a:rPr lang="en-US" sz="2600" dirty="0" err="1"/>
              <a:t>kendi</a:t>
            </a:r>
            <a:r>
              <a:rPr lang="en-US" sz="2600" dirty="0"/>
              <a:t> </a:t>
            </a:r>
            <a:r>
              <a:rPr lang="en-US" sz="2600" dirty="0" err="1"/>
              <a:t>bölümü</a:t>
            </a:r>
            <a:r>
              <a:rPr lang="en-US" sz="2600" dirty="0"/>
              <a:t> </a:t>
            </a:r>
            <a:r>
              <a:rPr lang="en-US" sz="2600" dirty="0" err="1"/>
              <a:t>haricinde</a:t>
            </a:r>
            <a:r>
              <a:rPr lang="en-US" sz="2600" dirty="0"/>
              <a:t> </a:t>
            </a:r>
            <a:r>
              <a:rPr lang="en-US" sz="2600" dirty="0" err="1"/>
              <a:t>açılmamasına</a:t>
            </a:r>
            <a:r>
              <a:rPr lang="en-US" sz="2600" dirty="0"/>
              <a:t> </a:t>
            </a:r>
            <a:r>
              <a:rPr lang="en-US" sz="2600" dirty="0" err="1"/>
              <a:t>dikkat</a:t>
            </a:r>
            <a:r>
              <a:rPr lang="en-US" sz="2600" dirty="0"/>
              <a:t> </a:t>
            </a:r>
            <a:r>
              <a:rPr lang="en-US" sz="2600" dirty="0" err="1"/>
              <a:t>edilecekti</a:t>
            </a:r>
            <a:r>
              <a:rPr lang="tr-TR" sz="2600" dirty="0"/>
              <a:t>r.</a:t>
            </a:r>
          </a:p>
        </p:txBody>
      </p:sp>
    </p:spTree>
    <p:extLst>
      <p:ext uri="{BB962C8B-B14F-4D97-AF65-F5344CB8AC3E}">
        <p14:creationId xmlns:p14="http://schemas.microsoft.com/office/powerpoint/2010/main" val="318354290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51520" y="692696"/>
            <a:ext cx="8352928" cy="3693319"/>
          </a:xfrm>
          <a:prstGeom prst="rect">
            <a:avLst/>
          </a:prstGeom>
          <a:noFill/>
        </p:spPr>
        <p:txBody>
          <a:bodyPr wrap="square" lIns="91440" tIns="45720" rIns="91440" bIns="45720">
            <a:spAutoFit/>
          </a:bodyPr>
          <a:lstStyle/>
          <a:p>
            <a:pPr marL="457200" indent="-457200" algn="just">
              <a:buFont typeface="Wingdings" panose="05000000000000000000" pitchFamily="2" charset="2"/>
              <a:buChar char="Ø"/>
            </a:pPr>
            <a:r>
              <a:rPr lang="tr-TR" sz="2600" dirty="0"/>
              <a:t>Öğrenciler, geçerli kimlik belgesi (T.C. kimlik numaralı nüfus cüzdanı veya T.C. kimlik kartı veya geçerlik süresi devam eden pasaport, yabancı uyruklu öğrenciler için İçişleri Bakanlığı Göç İdaresi Genel Müdürlüğü tarafından verilen geçerlik süresi devam eden resimli, mühürlü yabancı kimlik belgesi, ikamet izin belgesi, çalışma izin belgesi) ve </a:t>
            </a:r>
            <a:r>
              <a:rPr lang="tr-TR" sz="2600" b="1" dirty="0"/>
              <a:t>fotoğraflı-onaylı sınav giriş belgesi </a:t>
            </a:r>
            <a:r>
              <a:rPr lang="tr-TR" sz="2600" dirty="0"/>
              <a:t>kontrol edilerek sınava alınır. Geçerli kimlik belgesi yanında olmayan öğrenciler sınava alınmayacaktır.</a:t>
            </a:r>
          </a:p>
        </p:txBody>
      </p:sp>
    </p:spTree>
    <p:extLst>
      <p:ext uri="{BB962C8B-B14F-4D97-AF65-F5344CB8AC3E}">
        <p14:creationId xmlns:p14="http://schemas.microsoft.com/office/powerpoint/2010/main" val="38109551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51520" y="1556792"/>
            <a:ext cx="8640960" cy="2246769"/>
          </a:xfrm>
          <a:prstGeom prst="rect">
            <a:avLst/>
          </a:prstGeom>
          <a:noFill/>
        </p:spPr>
        <p:txBody>
          <a:bodyPr wrap="square" lIns="91440" tIns="45720" rIns="91440" bIns="45720">
            <a:spAutoFit/>
          </a:bodyPr>
          <a:lstStyle/>
          <a:p>
            <a:pPr marL="457200" indent="-457200" algn="just">
              <a:buFont typeface="Wingdings" panose="05000000000000000000" pitchFamily="2" charset="2"/>
              <a:buChar char="Ø"/>
            </a:pPr>
            <a:r>
              <a:rPr lang="en-US" sz="2800" dirty="0" err="1"/>
              <a:t>Sınav</a:t>
            </a:r>
            <a:r>
              <a:rPr lang="en-US" sz="2800" dirty="0"/>
              <a:t> </a:t>
            </a:r>
            <a:r>
              <a:rPr lang="en-US" sz="2800" dirty="0" err="1"/>
              <a:t>giriş</a:t>
            </a:r>
            <a:r>
              <a:rPr lang="en-US" sz="2800" dirty="0"/>
              <a:t> </a:t>
            </a:r>
            <a:r>
              <a:rPr lang="en-US" sz="2800" dirty="0" err="1"/>
              <a:t>belgesi</a:t>
            </a:r>
            <a:r>
              <a:rPr lang="en-US" sz="2800" dirty="0"/>
              <a:t> </a:t>
            </a:r>
            <a:r>
              <a:rPr lang="en-US" sz="2800" dirty="0" err="1"/>
              <a:t>olmayan</a:t>
            </a:r>
            <a:r>
              <a:rPr lang="en-US" sz="2800" dirty="0"/>
              <a:t> </a:t>
            </a:r>
            <a:r>
              <a:rPr lang="en-US" sz="2800" dirty="0" err="1"/>
              <a:t>ancak</a:t>
            </a:r>
            <a:r>
              <a:rPr lang="en-US" sz="2800" dirty="0"/>
              <a:t>, salon </a:t>
            </a:r>
            <a:r>
              <a:rPr lang="en-US" sz="2800" dirty="0" err="1"/>
              <a:t>yoklama</a:t>
            </a:r>
            <a:r>
              <a:rPr lang="en-US" sz="2800" dirty="0"/>
              <a:t> </a:t>
            </a:r>
            <a:r>
              <a:rPr lang="en-US" sz="2800" dirty="0" err="1"/>
              <a:t>listesinde</a:t>
            </a:r>
            <a:r>
              <a:rPr lang="en-US" sz="2800" dirty="0"/>
              <a:t> </a:t>
            </a:r>
            <a:r>
              <a:rPr lang="en-US" sz="2800" dirty="0" err="1"/>
              <a:t>bilgileri</a:t>
            </a:r>
            <a:r>
              <a:rPr lang="en-US" sz="2800" dirty="0"/>
              <a:t> </a:t>
            </a:r>
            <a:r>
              <a:rPr lang="en-US" sz="2800" dirty="0" err="1"/>
              <a:t>olan</a:t>
            </a:r>
            <a:r>
              <a:rPr lang="en-US" sz="2800" dirty="0"/>
              <a:t> </a:t>
            </a:r>
            <a:r>
              <a:rPr lang="en-US" sz="2800" dirty="0" err="1"/>
              <a:t>öğrenciler</a:t>
            </a:r>
            <a:r>
              <a:rPr lang="en-US" sz="2800" dirty="0"/>
              <a:t> </a:t>
            </a:r>
            <a:r>
              <a:rPr lang="en-US" sz="2800" dirty="0" err="1"/>
              <a:t>mağdur</a:t>
            </a:r>
            <a:r>
              <a:rPr lang="en-US" sz="2800" dirty="0"/>
              <a:t> </a:t>
            </a:r>
            <a:r>
              <a:rPr lang="en-US" sz="2800" dirty="0" err="1"/>
              <a:t>edilmeyecek</a:t>
            </a:r>
            <a:r>
              <a:rPr lang="en-US" sz="2800" dirty="0"/>
              <a:t>, </a:t>
            </a:r>
            <a:r>
              <a:rPr lang="en-US" sz="2800" b="1" dirty="0" err="1"/>
              <a:t>bina</a:t>
            </a:r>
            <a:r>
              <a:rPr lang="en-US" sz="2800" b="1" dirty="0"/>
              <a:t> </a:t>
            </a:r>
            <a:r>
              <a:rPr lang="en-US" sz="2800" b="1" dirty="0" err="1"/>
              <a:t>sınav</a:t>
            </a:r>
            <a:r>
              <a:rPr lang="en-US" sz="2800" b="1" dirty="0"/>
              <a:t> </a:t>
            </a:r>
            <a:r>
              <a:rPr lang="en-US" sz="2800" b="1" dirty="0" err="1"/>
              <a:t>komisyonu</a:t>
            </a:r>
            <a:r>
              <a:rPr lang="en-US" sz="2800" b="1" dirty="0"/>
              <a:t> </a:t>
            </a:r>
            <a:r>
              <a:rPr lang="en-US" sz="2800" dirty="0" err="1"/>
              <a:t>tarafından</a:t>
            </a:r>
            <a:r>
              <a:rPr lang="en-US" sz="2800" dirty="0"/>
              <a:t> e-</a:t>
            </a:r>
            <a:r>
              <a:rPr lang="en-US" sz="2800" dirty="0" err="1"/>
              <a:t>okul</a:t>
            </a:r>
            <a:r>
              <a:rPr lang="en-US" sz="2800" dirty="0"/>
              <a:t> </a:t>
            </a:r>
            <a:r>
              <a:rPr lang="en-US" sz="2800" dirty="0" err="1"/>
              <a:t>üzerinden</a:t>
            </a:r>
            <a:r>
              <a:rPr lang="en-US" sz="2800" dirty="0"/>
              <a:t> </a:t>
            </a:r>
            <a:r>
              <a:rPr lang="en-US" sz="2800" dirty="0" err="1"/>
              <a:t>öğrenciye</a:t>
            </a:r>
            <a:r>
              <a:rPr lang="en-US" sz="2800" dirty="0"/>
              <a:t> </a:t>
            </a:r>
            <a:r>
              <a:rPr lang="en-US" sz="2800" dirty="0" err="1"/>
              <a:t>ait</a:t>
            </a:r>
            <a:r>
              <a:rPr lang="en-US" sz="2800" dirty="0"/>
              <a:t> </a:t>
            </a:r>
            <a:r>
              <a:rPr lang="en-US" sz="2800" dirty="0" err="1"/>
              <a:t>sınav</a:t>
            </a:r>
            <a:r>
              <a:rPr lang="en-US" sz="2800" dirty="0"/>
              <a:t> </a:t>
            </a:r>
            <a:r>
              <a:rPr lang="en-US" sz="2800" dirty="0" err="1"/>
              <a:t>giriş</a:t>
            </a:r>
            <a:r>
              <a:rPr lang="en-US" sz="2800" dirty="0"/>
              <a:t> </a:t>
            </a:r>
            <a:r>
              <a:rPr lang="en-US" sz="2800" dirty="0" err="1" smtClean="0"/>
              <a:t>belgesi</a:t>
            </a:r>
            <a:r>
              <a:rPr lang="tr-TR" sz="2800" dirty="0" smtClean="0"/>
              <a:t> renkli olarak</a:t>
            </a:r>
            <a:r>
              <a:rPr lang="en-US" sz="2800" dirty="0" smtClean="0"/>
              <a:t> </a:t>
            </a:r>
            <a:r>
              <a:rPr lang="en-US" sz="2800" dirty="0" err="1"/>
              <a:t>alınarak</a:t>
            </a:r>
            <a:r>
              <a:rPr lang="en-US" sz="2800" dirty="0"/>
              <a:t> </a:t>
            </a:r>
            <a:r>
              <a:rPr lang="en-US" sz="2800" dirty="0" err="1"/>
              <a:t>sınava</a:t>
            </a:r>
            <a:r>
              <a:rPr lang="en-US" sz="2800" dirty="0"/>
              <a:t> </a:t>
            </a:r>
            <a:r>
              <a:rPr lang="en-US" sz="2800" dirty="0" err="1"/>
              <a:t>alınmaları</a:t>
            </a:r>
            <a:r>
              <a:rPr lang="en-US" sz="2800" dirty="0"/>
              <a:t> </a:t>
            </a:r>
            <a:r>
              <a:rPr lang="en-US" sz="2800" dirty="0" err="1"/>
              <a:t>sağlanacaktır</a:t>
            </a:r>
            <a:r>
              <a:rPr lang="en-US" sz="2800" dirty="0" smtClean="0"/>
              <a:t>.</a:t>
            </a:r>
            <a:endParaRPr lang="tr-TR" sz="2800" dirty="0" smtClean="0"/>
          </a:p>
        </p:txBody>
      </p:sp>
    </p:spTree>
    <p:extLst>
      <p:ext uri="{BB962C8B-B14F-4D97-AF65-F5344CB8AC3E}">
        <p14:creationId xmlns:p14="http://schemas.microsoft.com/office/powerpoint/2010/main" val="34656177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7504" y="188640"/>
            <a:ext cx="8856984" cy="5262979"/>
          </a:xfrm>
          <a:prstGeom prst="rect">
            <a:avLst/>
          </a:prstGeom>
          <a:noFill/>
        </p:spPr>
        <p:txBody>
          <a:bodyPr wrap="square" lIns="91440" tIns="45720" rIns="91440" bIns="45720">
            <a:spAutoFit/>
          </a:bodyPr>
          <a:lstStyle/>
          <a:p>
            <a:pPr marL="457200" indent="-457200" algn="just">
              <a:buFont typeface="Wingdings" panose="05000000000000000000" pitchFamily="2" charset="2"/>
              <a:buChar char="Ø"/>
            </a:pPr>
            <a:r>
              <a:rPr lang="en-US" sz="2400" dirty="0" err="1"/>
              <a:t>Yedek</a:t>
            </a:r>
            <a:r>
              <a:rPr lang="en-US" sz="2400" dirty="0"/>
              <a:t> </a:t>
            </a:r>
            <a:r>
              <a:rPr lang="en-US" sz="2400" dirty="0" err="1"/>
              <a:t>salonda</a:t>
            </a:r>
            <a:r>
              <a:rPr lang="en-US" sz="2400" dirty="0"/>
              <a:t> </a:t>
            </a:r>
            <a:r>
              <a:rPr lang="en-US" sz="2400" dirty="0" err="1"/>
              <a:t>sınava</a:t>
            </a:r>
            <a:r>
              <a:rPr lang="en-US" sz="2400" dirty="0"/>
              <a:t> </a:t>
            </a:r>
            <a:r>
              <a:rPr lang="en-US" sz="2400" dirty="0" err="1"/>
              <a:t>girmek</a:t>
            </a:r>
            <a:r>
              <a:rPr lang="en-US" sz="2400" dirty="0"/>
              <a:t> </a:t>
            </a:r>
            <a:r>
              <a:rPr lang="en-US" sz="2400" dirty="0" err="1"/>
              <a:t>için</a:t>
            </a:r>
            <a:r>
              <a:rPr lang="en-US" sz="2400" dirty="0"/>
              <a:t> </a:t>
            </a:r>
            <a:r>
              <a:rPr lang="en-US" sz="2400" dirty="0" err="1"/>
              <a:t>başvuran</a:t>
            </a:r>
            <a:r>
              <a:rPr lang="en-US" sz="2400" dirty="0"/>
              <a:t> </a:t>
            </a:r>
            <a:r>
              <a:rPr lang="en-US" sz="2400" dirty="0" err="1"/>
              <a:t>öğrencilerin</a:t>
            </a:r>
            <a:r>
              <a:rPr lang="en-US" sz="2400" dirty="0"/>
              <a:t> </a:t>
            </a:r>
            <a:r>
              <a:rPr lang="en-US" sz="2400" dirty="0" err="1"/>
              <a:t>sınav</a:t>
            </a:r>
            <a:r>
              <a:rPr lang="en-US" sz="2400" dirty="0"/>
              <a:t> </a:t>
            </a:r>
            <a:r>
              <a:rPr lang="en-US" sz="2400" dirty="0" err="1"/>
              <a:t>başvurusunun</a:t>
            </a:r>
            <a:r>
              <a:rPr lang="en-US" sz="2400" dirty="0"/>
              <a:t> </a:t>
            </a:r>
            <a:r>
              <a:rPr lang="en-US" sz="2400" dirty="0" err="1"/>
              <a:t>olup</a:t>
            </a:r>
            <a:r>
              <a:rPr lang="en-US" sz="2400" dirty="0"/>
              <a:t> </a:t>
            </a:r>
            <a:r>
              <a:rPr lang="en-US" sz="2400" dirty="0" err="1"/>
              <a:t>olmadığı</a:t>
            </a:r>
            <a:r>
              <a:rPr lang="en-US" sz="2400" dirty="0"/>
              <a:t> e-</a:t>
            </a:r>
            <a:r>
              <a:rPr lang="en-US" sz="2400" dirty="0" err="1"/>
              <a:t>okul</a:t>
            </a:r>
            <a:r>
              <a:rPr lang="en-US" sz="2400" dirty="0"/>
              <a:t> </a:t>
            </a:r>
            <a:r>
              <a:rPr lang="en-US" sz="2400" dirty="0" err="1"/>
              <a:t>modülünden</a:t>
            </a:r>
            <a:r>
              <a:rPr lang="en-US" sz="2400" dirty="0"/>
              <a:t> </a:t>
            </a:r>
            <a:r>
              <a:rPr lang="en-US" sz="2400" dirty="0" err="1"/>
              <a:t>kontrol</a:t>
            </a:r>
            <a:r>
              <a:rPr lang="en-US" sz="2400" dirty="0"/>
              <a:t> </a:t>
            </a:r>
            <a:r>
              <a:rPr lang="en-US" sz="2400" dirty="0" err="1"/>
              <a:t>edilecektir</a:t>
            </a:r>
            <a:r>
              <a:rPr lang="en-US" sz="2400" dirty="0"/>
              <a:t>. </a:t>
            </a:r>
            <a:r>
              <a:rPr lang="en-US" sz="2400" dirty="0" err="1"/>
              <a:t>Sınava</a:t>
            </a:r>
            <a:r>
              <a:rPr lang="en-US" sz="2400" dirty="0"/>
              <a:t> </a:t>
            </a:r>
            <a:r>
              <a:rPr lang="en-US" sz="2400" dirty="0" err="1"/>
              <a:t>başvurusu</a:t>
            </a:r>
            <a:r>
              <a:rPr lang="en-US" sz="2400" dirty="0"/>
              <a:t> </a:t>
            </a:r>
            <a:r>
              <a:rPr lang="en-US" sz="2400" dirty="0" err="1"/>
              <a:t>olmayan</a:t>
            </a:r>
            <a:r>
              <a:rPr lang="en-US" sz="2400" dirty="0"/>
              <a:t> </a:t>
            </a:r>
            <a:r>
              <a:rPr lang="en-US" sz="2400" dirty="0" err="1"/>
              <a:t>öğrenciler</a:t>
            </a:r>
            <a:r>
              <a:rPr lang="en-US" sz="2400" dirty="0"/>
              <a:t> </a:t>
            </a:r>
            <a:r>
              <a:rPr lang="en-US" sz="2400" dirty="0" err="1"/>
              <a:t>hiçbir</a:t>
            </a:r>
            <a:r>
              <a:rPr lang="en-US" sz="2400" dirty="0"/>
              <a:t> </a:t>
            </a:r>
            <a:r>
              <a:rPr lang="en-US" sz="2400" dirty="0" err="1"/>
              <a:t>şekilde</a:t>
            </a:r>
            <a:r>
              <a:rPr lang="en-US" sz="2400" dirty="0"/>
              <a:t> </a:t>
            </a:r>
            <a:r>
              <a:rPr lang="en-US" sz="2400" dirty="0" err="1"/>
              <a:t>sınava</a:t>
            </a:r>
            <a:r>
              <a:rPr lang="en-US" sz="2400" dirty="0"/>
              <a:t> </a:t>
            </a:r>
            <a:r>
              <a:rPr lang="en-US" sz="2400" dirty="0" err="1"/>
              <a:t>alınmayacaktır</a:t>
            </a:r>
            <a:r>
              <a:rPr lang="en-US" sz="2400" dirty="0"/>
              <a:t>. </a:t>
            </a:r>
            <a:r>
              <a:rPr lang="en-US" sz="2400" dirty="0" err="1"/>
              <a:t>Ayrıca</a:t>
            </a:r>
            <a:r>
              <a:rPr lang="en-US" sz="2400" dirty="0"/>
              <a:t>, </a:t>
            </a:r>
            <a:r>
              <a:rPr lang="en-US" sz="2400" dirty="0" err="1"/>
              <a:t>yedek</a:t>
            </a:r>
            <a:r>
              <a:rPr lang="en-US" sz="2400" dirty="0"/>
              <a:t> </a:t>
            </a:r>
            <a:r>
              <a:rPr lang="en-US" sz="2400" dirty="0" err="1"/>
              <a:t>salonda</a:t>
            </a:r>
            <a:r>
              <a:rPr lang="en-US" sz="2400" dirty="0"/>
              <a:t> </a:t>
            </a:r>
            <a:r>
              <a:rPr lang="en-US" sz="2400" dirty="0" err="1"/>
              <a:t>sınava</a:t>
            </a:r>
            <a:r>
              <a:rPr lang="en-US" sz="2400" dirty="0"/>
              <a:t> </a:t>
            </a:r>
            <a:r>
              <a:rPr lang="en-US" sz="2400" dirty="0" err="1"/>
              <a:t>girmesi</a:t>
            </a:r>
            <a:r>
              <a:rPr lang="en-US" sz="2400" dirty="0"/>
              <a:t> </a:t>
            </a:r>
            <a:r>
              <a:rPr lang="en-US" sz="2400" dirty="0" err="1"/>
              <a:t>uygun</a:t>
            </a:r>
            <a:r>
              <a:rPr lang="en-US" sz="2400" dirty="0"/>
              <a:t> </a:t>
            </a:r>
            <a:r>
              <a:rPr lang="en-US" sz="2400" dirty="0" err="1"/>
              <a:t>görülen</a:t>
            </a:r>
            <a:r>
              <a:rPr lang="en-US" sz="2400" dirty="0"/>
              <a:t> </a:t>
            </a:r>
            <a:r>
              <a:rPr lang="en-US" sz="2400" dirty="0" err="1"/>
              <a:t>öğrenciler</a:t>
            </a:r>
            <a:r>
              <a:rPr lang="en-US" sz="2400" dirty="0"/>
              <a:t> </a:t>
            </a:r>
            <a:r>
              <a:rPr lang="en-US" sz="2400" dirty="0" err="1"/>
              <a:t>için</a:t>
            </a:r>
            <a:r>
              <a:rPr lang="en-US" sz="2400" dirty="0"/>
              <a:t> </a:t>
            </a:r>
            <a:r>
              <a:rPr lang="en-US" sz="2400" dirty="0" err="1"/>
              <a:t>yeni</a:t>
            </a:r>
            <a:r>
              <a:rPr lang="en-US" sz="2400" dirty="0"/>
              <a:t> </a:t>
            </a:r>
            <a:r>
              <a:rPr lang="en-US" sz="2400" dirty="0" err="1"/>
              <a:t>bir</a:t>
            </a:r>
            <a:r>
              <a:rPr lang="en-US" sz="2400" dirty="0"/>
              <a:t> </a:t>
            </a:r>
            <a:r>
              <a:rPr lang="en-US" sz="2400" dirty="0" err="1"/>
              <a:t>sınav</a:t>
            </a:r>
            <a:r>
              <a:rPr lang="en-US" sz="2400" dirty="0"/>
              <a:t> </a:t>
            </a:r>
            <a:r>
              <a:rPr lang="en-US" sz="2400" dirty="0" err="1"/>
              <a:t>giriş</a:t>
            </a:r>
            <a:r>
              <a:rPr lang="en-US" sz="2400" dirty="0"/>
              <a:t> </a:t>
            </a:r>
            <a:r>
              <a:rPr lang="en-US" sz="2400" dirty="0" err="1"/>
              <a:t>belgesi</a:t>
            </a:r>
            <a:r>
              <a:rPr lang="en-US" sz="2400" dirty="0"/>
              <a:t> </a:t>
            </a:r>
            <a:r>
              <a:rPr lang="en-US" sz="2400" dirty="0" err="1"/>
              <a:t>düzenlenmeyecek</a:t>
            </a:r>
            <a:r>
              <a:rPr lang="en-US" sz="2400" dirty="0"/>
              <a:t> </a:t>
            </a:r>
            <a:r>
              <a:rPr lang="en-US" sz="2400" dirty="0" err="1"/>
              <a:t>olup</a:t>
            </a:r>
            <a:r>
              <a:rPr lang="en-US" sz="2400" dirty="0"/>
              <a:t> </a:t>
            </a:r>
            <a:r>
              <a:rPr lang="en-US" sz="2400" dirty="0" err="1"/>
              <a:t>bu</a:t>
            </a:r>
            <a:r>
              <a:rPr lang="en-US" sz="2400" dirty="0"/>
              <a:t> </a:t>
            </a:r>
            <a:r>
              <a:rPr lang="en-US" sz="2400" dirty="0" err="1"/>
              <a:t>öğrencilerin</a:t>
            </a:r>
            <a:r>
              <a:rPr lang="en-US" sz="2400" dirty="0"/>
              <a:t> </a:t>
            </a:r>
            <a:r>
              <a:rPr lang="en-US" sz="2400" dirty="0" err="1"/>
              <a:t>kimlik</a:t>
            </a:r>
            <a:r>
              <a:rPr lang="en-US" sz="2400" dirty="0"/>
              <a:t> </a:t>
            </a:r>
            <a:r>
              <a:rPr lang="en-US" sz="2400" dirty="0" err="1"/>
              <a:t>bilgileri</a:t>
            </a:r>
            <a:r>
              <a:rPr lang="en-US" sz="2400" dirty="0"/>
              <a:t> e-</a:t>
            </a:r>
            <a:r>
              <a:rPr lang="en-US" sz="2400" dirty="0" err="1"/>
              <a:t>okuldan</a:t>
            </a:r>
            <a:r>
              <a:rPr lang="en-US" sz="2400" dirty="0"/>
              <a:t> </a:t>
            </a:r>
            <a:r>
              <a:rPr lang="en-US" sz="2400" dirty="0" err="1"/>
              <a:t>aldıkları</a:t>
            </a:r>
            <a:r>
              <a:rPr lang="en-US" sz="2400" dirty="0"/>
              <a:t> </a:t>
            </a:r>
            <a:r>
              <a:rPr lang="en-US" sz="2400" dirty="0" err="1"/>
              <a:t>sınav</a:t>
            </a:r>
            <a:r>
              <a:rPr lang="en-US" sz="2400" dirty="0"/>
              <a:t> </a:t>
            </a:r>
            <a:r>
              <a:rPr lang="en-US" sz="2400" dirty="0" err="1"/>
              <a:t>giriş</a:t>
            </a:r>
            <a:r>
              <a:rPr lang="en-US" sz="2400" dirty="0"/>
              <a:t> </a:t>
            </a:r>
            <a:r>
              <a:rPr lang="en-US" sz="2400" dirty="0" err="1"/>
              <a:t>belgesinden</a:t>
            </a:r>
            <a:r>
              <a:rPr lang="en-US" sz="2400" dirty="0"/>
              <a:t> </a:t>
            </a:r>
            <a:r>
              <a:rPr lang="en-US" sz="2400" dirty="0" err="1"/>
              <a:t>kontrol</a:t>
            </a:r>
            <a:r>
              <a:rPr lang="en-US" sz="2400" dirty="0"/>
              <a:t> </a:t>
            </a:r>
            <a:r>
              <a:rPr lang="en-US" sz="2400" dirty="0" err="1"/>
              <a:t>edilecektir</a:t>
            </a:r>
            <a:r>
              <a:rPr lang="en-US" sz="2400" dirty="0"/>
              <a:t>. </a:t>
            </a:r>
            <a:r>
              <a:rPr lang="en-US" sz="2400" dirty="0" err="1"/>
              <a:t>Yedek</a:t>
            </a:r>
            <a:r>
              <a:rPr lang="en-US" sz="2400" dirty="0"/>
              <a:t> </a:t>
            </a:r>
            <a:r>
              <a:rPr lang="en-US" sz="2400" dirty="0" err="1"/>
              <a:t>salonda</a:t>
            </a:r>
            <a:r>
              <a:rPr lang="en-US" sz="2400" dirty="0"/>
              <a:t> </a:t>
            </a:r>
            <a:r>
              <a:rPr lang="en-US" sz="2400" dirty="0" err="1"/>
              <a:t>sınava</a:t>
            </a:r>
            <a:r>
              <a:rPr lang="en-US" sz="2400" dirty="0"/>
              <a:t> </a:t>
            </a:r>
            <a:r>
              <a:rPr lang="en-US" sz="2400" dirty="0" err="1"/>
              <a:t>girecek</a:t>
            </a:r>
            <a:r>
              <a:rPr lang="en-US" sz="2400" dirty="0"/>
              <a:t> </a:t>
            </a:r>
            <a:r>
              <a:rPr lang="en-US" sz="2400" dirty="0" err="1"/>
              <a:t>öğrencilerin</a:t>
            </a:r>
            <a:r>
              <a:rPr lang="en-US" sz="2400" dirty="0"/>
              <a:t> </a:t>
            </a:r>
            <a:r>
              <a:rPr lang="en-US" sz="2400" dirty="0" err="1"/>
              <a:t>cevap</a:t>
            </a:r>
            <a:r>
              <a:rPr lang="en-US" sz="2400" dirty="0"/>
              <a:t> </a:t>
            </a:r>
            <a:r>
              <a:rPr lang="en-US" sz="2400" dirty="0" err="1"/>
              <a:t>kâğıtlarına</a:t>
            </a:r>
            <a:r>
              <a:rPr lang="en-US" sz="2400" dirty="0"/>
              <a:t> </a:t>
            </a:r>
            <a:r>
              <a:rPr lang="en-US" sz="2400" dirty="0" err="1"/>
              <a:t>aday</a:t>
            </a:r>
            <a:r>
              <a:rPr lang="en-US" sz="2400" dirty="0"/>
              <a:t> </a:t>
            </a:r>
            <a:r>
              <a:rPr lang="en-US" sz="2400" dirty="0" err="1"/>
              <a:t>bilgilerini</a:t>
            </a:r>
            <a:r>
              <a:rPr lang="en-US" sz="2400" dirty="0"/>
              <a:t> </a:t>
            </a:r>
            <a:r>
              <a:rPr lang="en-US" sz="2400" dirty="0" err="1"/>
              <a:t>yazmaları</a:t>
            </a:r>
            <a:r>
              <a:rPr lang="en-US" sz="2400" dirty="0"/>
              <a:t> </a:t>
            </a:r>
            <a:r>
              <a:rPr lang="en-US" sz="2400" dirty="0" err="1"/>
              <a:t>ve</a:t>
            </a:r>
            <a:r>
              <a:rPr lang="en-US" sz="2400" dirty="0"/>
              <a:t> T.C. </a:t>
            </a:r>
            <a:r>
              <a:rPr lang="en-US" sz="2400" dirty="0" err="1"/>
              <a:t>kimlik</a:t>
            </a:r>
            <a:r>
              <a:rPr lang="en-US" sz="2400" dirty="0"/>
              <a:t> </a:t>
            </a:r>
            <a:r>
              <a:rPr lang="en-US" sz="2400" dirty="0" err="1"/>
              <a:t>numaralarını</a:t>
            </a:r>
            <a:r>
              <a:rPr lang="en-US" sz="2400" dirty="0"/>
              <a:t> </a:t>
            </a:r>
            <a:r>
              <a:rPr lang="en-US" sz="2400" dirty="0" err="1"/>
              <a:t>ilgili</a:t>
            </a:r>
            <a:r>
              <a:rPr lang="en-US" sz="2400" dirty="0"/>
              <a:t> </a:t>
            </a:r>
            <a:r>
              <a:rPr lang="en-US" sz="2400" dirty="0" err="1"/>
              <a:t>bölüme</a:t>
            </a:r>
            <a:r>
              <a:rPr lang="en-US" sz="2400" dirty="0"/>
              <a:t> </a:t>
            </a:r>
            <a:r>
              <a:rPr lang="en-US" sz="2400" dirty="0" err="1"/>
              <a:t>kodlamaları</a:t>
            </a:r>
            <a:r>
              <a:rPr lang="en-US" sz="2400" dirty="0"/>
              <a:t> </a:t>
            </a:r>
            <a:r>
              <a:rPr lang="en-US" sz="2400" dirty="0" err="1"/>
              <a:t>gerekmektedir</a:t>
            </a:r>
            <a:r>
              <a:rPr lang="en-US" sz="2400" dirty="0"/>
              <a:t>. </a:t>
            </a:r>
            <a:r>
              <a:rPr lang="en-US" sz="2400" dirty="0" err="1"/>
              <a:t>Cevap</a:t>
            </a:r>
            <a:r>
              <a:rPr lang="en-US" sz="2400" dirty="0"/>
              <a:t> </a:t>
            </a:r>
            <a:r>
              <a:rPr lang="en-US" sz="2400" dirty="0" err="1"/>
              <a:t>kâğıdındaki</a:t>
            </a:r>
            <a:r>
              <a:rPr lang="en-US" sz="2400" dirty="0"/>
              <a:t> </a:t>
            </a:r>
            <a:r>
              <a:rPr lang="en-US" sz="2400" dirty="0" err="1"/>
              <a:t>kimlik</a:t>
            </a:r>
            <a:r>
              <a:rPr lang="en-US" sz="2400" dirty="0"/>
              <a:t> </a:t>
            </a:r>
            <a:r>
              <a:rPr lang="en-US" sz="2400" dirty="0" err="1"/>
              <a:t>bilgileri</a:t>
            </a:r>
            <a:r>
              <a:rPr lang="en-US" sz="2400" dirty="0"/>
              <a:t> </a:t>
            </a:r>
            <a:r>
              <a:rPr lang="en-US" sz="2400" dirty="0" err="1"/>
              <a:t>eksik</a:t>
            </a:r>
            <a:r>
              <a:rPr lang="en-US" sz="2400" dirty="0"/>
              <a:t> </a:t>
            </a:r>
            <a:r>
              <a:rPr lang="en-US" sz="2400" dirty="0" err="1"/>
              <a:t>veya</a:t>
            </a:r>
            <a:r>
              <a:rPr lang="en-US" sz="2400" dirty="0"/>
              <a:t> </a:t>
            </a:r>
            <a:r>
              <a:rPr lang="en-US" sz="2400" dirty="0" err="1"/>
              <a:t>hatalı</a:t>
            </a:r>
            <a:r>
              <a:rPr lang="en-US" sz="2400" dirty="0"/>
              <a:t> </a:t>
            </a:r>
            <a:r>
              <a:rPr lang="en-US" sz="2400" dirty="0" err="1"/>
              <a:t>olan</a:t>
            </a:r>
            <a:r>
              <a:rPr lang="en-US" sz="2400" dirty="0"/>
              <a:t> </a:t>
            </a:r>
            <a:r>
              <a:rPr lang="en-US" sz="2400" dirty="0" err="1"/>
              <a:t>öğrencilerin</a:t>
            </a:r>
            <a:r>
              <a:rPr lang="en-US" sz="2400" dirty="0"/>
              <a:t> </a:t>
            </a:r>
            <a:r>
              <a:rPr lang="en-US" sz="2400" dirty="0" err="1"/>
              <a:t>cevap</a:t>
            </a:r>
            <a:r>
              <a:rPr lang="en-US" sz="2400" dirty="0"/>
              <a:t> </a:t>
            </a:r>
            <a:r>
              <a:rPr lang="en-US" sz="2400" dirty="0" err="1"/>
              <a:t>kâğıdı</a:t>
            </a:r>
            <a:r>
              <a:rPr lang="en-US" sz="2400" dirty="0"/>
              <a:t> </a:t>
            </a:r>
            <a:r>
              <a:rPr lang="en-US" sz="2400" dirty="0" err="1"/>
              <a:t>değerlendirmeye</a:t>
            </a:r>
            <a:r>
              <a:rPr lang="en-US" sz="2400" dirty="0"/>
              <a:t> </a:t>
            </a:r>
            <a:r>
              <a:rPr lang="en-US" sz="2400" dirty="0" err="1"/>
              <a:t>alınmayacağından</a:t>
            </a:r>
            <a:r>
              <a:rPr lang="en-US" sz="2400" dirty="0"/>
              <a:t> </a:t>
            </a:r>
            <a:r>
              <a:rPr lang="en-US" sz="2400" dirty="0" err="1"/>
              <a:t>kodlamalara</a:t>
            </a:r>
            <a:r>
              <a:rPr lang="en-US" sz="2400" dirty="0"/>
              <a:t> </a:t>
            </a:r>
            <a:r>
              <a:rPr lang="en-US" sz="2400" dirty="0" err="1"/>
              <a:t>özellikle</a:t>
            </a:r>
            <a:r>
              <a:rPr lang="en-US" sz="2400" dirty="0"/>
              <a:t> </a:t>
            </a:r>
            <a:r>
              <a:rPr lang="en-US" sz="2400" dirty="0" err="1"/>
              <a:t>dikkat</a:t>
            </a:r>
            <a:r>
              <a:rPr lang="en-US" sz="2400" dirty="0"/>
              <a:t> </a:t>
            </a:r>
            <a:r>
              <a:rPr lang="en-US" sz="2400" dirty="0" err="1"/>
              <a:t>edilmesi</a:t>
            </a:r>
            <a:r>
              <a:rPr lang="en-US" sz="2400" dirty="0"/>
              <a:t> </a:t>
            </a:r>
            <a:r>
              <a:rPr lang="en-US" sz="2400" dirty="0" err="1"/>
              <a:t>önem</a:t>
            </a:r>
            <a:r>
              <a:rPr lang="en-US" sz="2400" dirty="0"/>
              <a:t> </a:t>
            </a:r>
            <a:r>
              <a:rPr lang="en-US" sz="2400" dirty="0" err="1"/>
              <a:t>arz</a:t>
            </a:r>
            <a:r>
              <a:rPr lang="en-US" sz="2400" dirty="0"/>
              <a:t> </a:t>
            </a:r>
            <a:r>
              <a:rPr lang="en-US" sz="2400" dirty="0" err="1"/>
              <a:t>etmektedir</a:t>
            </a:r>
            <a:r>
              <a:rPr lang="en-US" sz="2400" dirty="0" smtClean="0"/>
              <a:t>.</a:t>
            </a:r>
            <a:endParaRPr lang="tr-TR" sz="2400" dirty="0" smtClean="0"/>
          </a:p>
          <a:p>
            <a:pPr marL="457200" indent="-457200" algn="just">
              <a:buFont typeface="Wingdings" panose="05000000000000000000" pitchFamily="2" charset="2"/>
              <a:buChar char="Ø"/>
            </a:pPr>
            <a:r>
              <a:rPr lang="en-US" sz="2400" dirty="0" err="1"/>
              <a:t>Ayrıca</a:t>
            </a:r>
            <a:r>
              <a:rPr lang="en-US" sz="2400" dirty="0"/>
              <a:t> </a:t>
            </a:r>
            <a:r>
              <a:rPr lang="en-US" sz="2400" dirty="0" err="1"/>
              <a:t>yedek</a:t>
            </a:r>
            <a:r>
              <a:rPr lang="en-US" sz="2400" dirty="0"/>
              <a:t> </a:t>
            </a:r>
            <a:r>
              <a:rPr lang="en-US" sz="2400" dirty="0" err="1"/>
              <a:t>olarak</a:t>
            </a:r>
            <a:r>
              <a:rPr lang="en-US" sz="2400" dirty="0"/>
              <a:t> </a:t>
            </a:r>
            <a:r>
              <a:rPr lang="en-US" sz="2400" dirty="0" err="1"/>
              <a:t>sınav</a:t>
            </a:r>
            <a:r>
              <a:rPr lang="tr-TR" sz="2400" dirty="0"/>
              <a:t>a</a:t>
            </a:r>
            <a:r>
              <a:rPr lang="en-US" sz="2400" dirty="0"/>
              <a:t> </a:t>
            </a:r>
            <a:r>
              <a:rPr lang="en-US" sz="2400" dirty="0" err="1"/>
              <a:t>katılan</a:t>
            </a:r>
            <a:r>
              <a:rPr lang="en-US" sz="2400" dirty="0"/>
              <a:t> </a:t>
            </a:r>
            <a:r>
              <a:rPr lang="en-US" sz="2400" dirty="0" err="1"/>
              <a:t>öğrencilerin</a:t>
            </a:r>
            <a:r>
              <a:rPr lang="en-US" sz="2400" dirty="0"/>
              <a:t> </a:t>
            </a:r>
            <a:r>
              <a:rPr lang="en-US" sz="2400" dirty="0" err="1"/>
              <a:t>geçerli</a:t>
            </a:r>
            <a:r>
              <a:rPr lang="en-US" sz="2400" dirty="0"/>
              <a:t> </a:t>
            </a:r>
            <a:r>
              <a:rPr lang="en-US" sz="2400" dirty="0" err="1"/>
              <a:t>kimlik</a:t>
            </a:r>
            <a:r>
              <a:rPr lang="en-US" sz="2400" dirty="0"/>
              <a:t> </a:t>
            </a:r>
            <a:r>
              <a:rPr lang="en-US" sz="2400" dirty="0" err="1"/>
              <a:t>belgesinin</a:t>
            </a:r>
            <a:r>
              <a:rPr lang="en-US" sz="2400" dirty="0"/>
              <a:t> </a:t>
            </a:r>
            <a:r>
              <a:rPr lang="en-US" sz="2400" dirty="0" err="1"/>
              <a:t>fotokopisi</a:t>
            </a:r>
            <a:r>
              <a:rPr lang="en-US" sz="2400" dirty="0"/>
              <a:t> salon </a:t>
            </a:r>
            <a:r>
              <a:rPr lang="en-US" sz="2400" dirty="0" err="1"/>
              <a:t>yoklama</a:t>
            </a:r>
            <a:r>
              <a:rPr lang="en-US" sz="2400" dirty="0"/>
              <a:t> </a:t>
            </a:r>
            <a:r>
              <a:rPr lang="en-US" sz="2400" dirty="0" err="1"/>
              <a:t>listesine</a:t>
            </a:r>
            <a:r>
              <a:rPr lang="en-US" sz="2400" dirty="0"/>
              <a:t> </a:t>
            </a:r>
            <a:r>
              <a:rPr lang="en-US" sz="2400" dirty="0" err="1"/>
              <a:t>eklenecektir</a:t>
            </a:r>
            <a:r>
              <a:rPr lang="en-US" sz="2400" dirty="0" smtClean="0"/>
              <a:t>.</a:t>
            </a:r>
            <a:endParaRPr lang="tr-TR" sz="2400" dirty="0"/>
          </a:p>
        </p:txBody>
      </p:sp>
    </p:spTree>
    <p:extLst>
      <p:ext uri="{BB962C8B-B14F-4D97-AF65-F5344CB8AC3E}">
        <p14:creationId xmlns:p14="http://schemas.microsoft.com/office/powerpoint/2010/main" val="30115926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39741" y="1412776"/>
            <a:ext cx="8568952" cy="3693319"/>
          </a:xfrm>
          <a:prstGeom prst="rect">
            <a:avLst/>
          </a:prstGeom>
        </p:spPr>
        <p:txBody>
          <a:bodyPr wrap="square">
            <a:spAutoFit/>
          </a:bodyPr>
          <a:lstStyle/>
          <a:p>
            <a:pPr marL="457200" indent="-457200" algn="just">
              <a:buFont typeface="Wingdings" panose="05000000000000000000" pitchFamily="2" charset="2"/>
              <a:buChar char="Ø"/>
            </a:pPr>
            <a:r>
              <a:rPr lang="tr-TR" sz="2600" dirty="0"/>
              <a:t>Bina sınav komisyonu başkanı, bölge sınav yürütme komisyonunun sınavla ilgili yapacağı toplantıya katılacaktır,</a:t>
            </a:r>
          </a:p>
          <a:p>
            <a:pPr marL="457200" indent="-457200" algn="just">
              <a:buFont typeface="Wingdings" panose="05000000000000000000" pitchFamily="2" charset="2"/>
              <a:buChar char="Ø"/>
            </a:pPr>
            <a:r>
              <a:rPr lang="tr-TR" sz="2600" dirty="0"/>
              <a:t>Toplantıda görüşülen hususlar ve alınan kararlara göre okulda sınav planlamasını ve organizasyonunu yapacaktır,</a:t>
            </a:r>
          </a:p>
          <a:p>
            <a:pPr marL="457200" lvl="0" indent="-457200" algn="just">
              <a:buFont typeface="Wingdings" panose="05000000000000000000" pitchFamily="2" charset="2"/>
              <a:buChar char="Ø"/>
            </a:pPr>
            <a:r>
              <a:rPr lang="tr-TR" sz="2600" dirty="0"/>
              <a:t>Salon görevlilerinin sınav salonlarına cep telefonu ile girmeleri </a:t>
            </a:r>
            <a:r>
              <a:rPr lang="tr-TR" sz="2600" b="1" dirty="0"/>
              <a:t>yasaktır</a:t>
            </a:r>
            <a:r>
              <a:rPr lang="tr-TR" sz="2600" dirty="0"/>
              <a:t>, salon görevlilerinin cep telefonu ve benzeri iletişim araçları ile sınav salonlarına girmeyecek ve sınav öncesinde yapılacak toplantılarda bu husus özellikle belirtilecektir</a:t>
            </a:r>
            <a:r>
              <a:rPr lang="tr-TR" sz="2600" dirty="0" smtClean="0"/>
              <a:t>.</a:t>
            </a:r>
          </a:p>
        </p:txBody>
      </p:sp>
      <p:sp>
        <p:nvSpPr>
          <p:cNvPr id="3" name="Dikdörtgen 2"/>
          <p:cNvSpPr/>
          <p:nvPr/>
        </p:nvSpPr>
        <p:spPr>
          <a:xfrm>
            <a:off x="659042" y="116632"/>
            <a:ext cx="8041939" cy="954107"/>
          </a:xfrm>
          <a:prstGeom prst="rect">
            <a:avLst/>
          </a:prstGeom>
          <a:noFill/>
        </p:spPr>
        <p:txBody>
          <a:bodyPr wrap="square" lIns="91440" tIns="45720" rIns="91440" bIns="45720">
            <a:spAutoFit/>
          </a:bodyPr>
          <a:lstStyle/>
          <a:p>
            <a:pPr algn="ctr"/>
            <a:r>
              <a:rPr lang="tr-TR" sz="2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BİNA SINAV KOMİSYONUNUN YAPACAĞI İŞLER ve DİKKAT EDECEĞİ HUSUSLAR</a:t>
            </a:r>
            <a:endParaRPr lang="tr-TR"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415782813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2285</Words>
  <Application>Microsoft Office PowerPoint</Application>
  <PresentationFormat>Ekran Gösterisi (4:3)</PresentationFormat>
  <Paragraphs>136</Paragraphs>
  <Slides>35</Slides>
  <Notes>1</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Nigar OZDAS</dc:creator>
  <cp:lastModifiedBy>Kemal GUNES</cp:lastModifiedBy>
  <cp:revision>56</cp:revision>
  <dcterms:created xsi:type="dcterms:W3CDTF">2017-11-29T13:31:46Z</dcterms:created>
  <dcterms:modified xsi:type="dcterms:W3CDTF">2018-06-01T13:16:48Z</dcterms:modified>
</cp:coreProperties>
</file>