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66" r:id="rId2"/>
    <p:sldId id="257" r:id="rId3"/>
    <p:sldId id="292" r:id="rId4"/>
    <p:sldId id="426" r:id="rId5"/>
    <p:sldId id="463" r:id="rId6"/>
    <p:sldId id="291" r:id="rId7"/>
    <p:sldId id="313" r:id="rId8"/>
    <p:sldId id="419" r:id="rId9"/>
    <p:sldId id="311" r:id="rId10"/>
    <p:sldId id="309" r:id="rId11"/>
    <p:sldId id="320" r:id="rId12"/>
    <p:sldId id="322" r:id="rId13"/>
    <p:sldId id="349" r:id="rId14"/>
    <p:sldId id="344" r:id="rId15"/>
    <p:sldId id="341" r:id="rId16"/>
    <p:sldId id="340" r:id="rId17"/>
    <p:sldId id="455" r:id="rId18"/>
    <p:sldId id="444" r:id="rId19"/>
    <p:sldId id="436" r:id="rId20"/>
    <p:sldId id="437" r:id="rId21"/>
    <p:sldId id="461" r:id="rId22"/>
    <p:sldId id="439" r:id="rId23"/>
    <p:sldId id="440" r:id="rId24"/>
    <p:sldId id="462"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30" r:id="rId48"/>
    <p:sldId id="44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03" autoAdjust="0"/>
    <p:restoredTop sz="94717" autoAdjust="0"/>
  </p:normalViewPr>
  <p:slideViewPr>
    <p:cSldViewPr snapToGrid="0" snapToObjects="1">
      <p:cViewPr varScale="1">
        <p:scale>
          <a:sx n="69" d="100"/>
          <a:sy n="69" d="100"/>
        </p:scale>
        <p:origin x="-1182" y="-102"/>
      </p:cViewPr>
      <p:guideLst>
        <p:guide orient="horz" pos="2160"/>
        <p:guide pos="2880"/>
      </p:guideLst>
    </p:cSldViewPr>
  </p:slideViewPr>
  <p:outlineViewPr>
    <p:cViewPr>
      <p:scale>
        <a:sx n="33" d="100"/>
        <a:sy n="33" d="100"/>
      </p:scale>
      <p:origin x="0" y="990"/>
    </p:cViewPr>
  </p:outlin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AA089-203E-4BD8-AA55-084CA7649742}" type="datetimeFigureOut">
              <a:rPr lang="tr-TR" smtClean="0"/>
              <a:pPr/>
              <a:t>27.04.2017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647D86-E21E-482B-BD24-D18099DD32ED}" type="slidenum">
              <a:rPr lang="tr-TR" smtClean="0"/>
              <a:pPr/>
              <a:t>‹#›</a:t>
            </a:fld>
            <a:endParaRPr lang="tr-TR"/>
          </a:p>
        </p:txBody>
      </p:sp>
    </p:spTree>
    <p:extLst>
      <p:ext uri="{BB962C8B-B14F-4D97-AF65-F5344CB8AC3E}">
        <p14:creationId xmlns="" xmlns:p14="http://schemas.microsoft.com/office/powerpoint/2010/main" val="411588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D647D86-E21E-482B-BD24-D18099DD32ED}" type="slidenum">
              <a:rPr lang="tr-TR" smtClean="0"/>
              <a:pPr/>
              <a:t>1</a:t>
            </a:fld>
            <a:endParaRPr lang="tr-TR"/>
          </a:p>
        </p:txBody>
      </p:sp>
    </p:spTree>
    <p:extLst>
      <p:ext uri="{BB962C8B-B14F-4D97-AF65-F5344CB8AC3E}">
        <p14:creationId xmlns="" xmlns:p14="http://schemas.microsoft.com/office/powerpoint/2010/main" val="400497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D647D86-E21E-482B-BD24-D18099DD32ED}" type="slidenum">
              <a:rPr lang="tr-TR" smtClean="0"/>
              <a:pPr/>
              <a:t>19</a:t>
            </a:fld>
            <a:endParaRPr lang="tr-TR"/>
          </a:p>
        </p:txBody>
      </p:sp>
    </p:spTree>
    <p:extLst>
      <p:ext uri="{BB962C8B-B14F-4D97-AF65-F5344CB8AC3E}">
        <p14:creationId xmlns="" xmlns:p14="http://schemas.microsoft.com/office/powerpoint/2010/main" val="120610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78B969-272A-461F-B1BF-72DF8535859A}" type="datetime1">
              <a:rPr lang="en-US" smtClean="0"/>
              <a:pPr/>
              <a:t>4/27/2017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4556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3A89B8-28C5-49FE-A132-C53BEFEF3A87}" type="datetime1">
              <a:rPr lang="en-US" smtClean="0"/>
              <a:pPr/>
              <a:t>4/27/2017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90351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81464F-D6CE-44F8-820C-85AD6A713D45}" type="datetime1">
              <a:rPr lang="en-US" smtClean="0"/>
              <a:pPr/>
              <a:t>4/27/2017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010667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90554D5-F35B-42A0-8309-4549D59F9B57}" type="datetime1">
              <a:rPr lang="en-US" smtClean="0"/>
              <a:pPr/>
              <a:t>4/27/2017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167440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47902D-E23D-4FDC-9835-3AA2C7CC1A01}" type="datetime1">
              <a:rPr lang="en-US" smtClean="0"/>
              <a:pPr/>
              <a:t>4/27/2017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39344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FBFF20-4B40-4761-B1D3-246620C5C793}" type="datetime1">
              <a:rPr lang="en-US" smtClean="0"/>
              <a:pPr/>
              <a:t>4/27/2017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17521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22029D-5EB2-4479-B0B8-484E4356E053}" type="datetime1">
              <a:rPr lang="en-US" smtClean="0"/>
              <a:pPr/>
              <a:t>4/27/2017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54255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B7F5566-EEE2-4787-B481-9D1D7312AD76}" type="datetime1">
              <a:rPr lang="en-US" smtClean="0"/>
              <a:pPr/>
              <a:t>4/27/2017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21578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DF3D0B0-4C22-4A40-83CE-C09C34FE606D}" type="datetime1">
              <a:rPr lang="en-US" smtClean="0"/>
              <a:pPr/>
              <a:t>4/27/2017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302054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858FD16-6683-4DEA-B4DF-3E0711235BFB}" type="datetime1">
              <a:rPr lang="en-US" smtClean="0"/>
              <a:pPr/>
              <a:t>4/27/2017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170238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6FD45D-2A59-4C01-852B-31010900E808}" type="datetime1">
              <a:rPr lang="en-US" smtClean="0"/>
              <a:pPr/>
              <a:t>4/27/2017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37027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4">
            <a:extLst>
              <a:ext uri="{28A0092B-C50C-407E-A947-70E740481C1C}">
                <a14:useLocalDpi xmlns="" xmlns:a14="http://schemas.microsoft.com/office/drawing/2010/main" val="0"/>
              </a:ext>
            </a:extLst>
          </a:blip>
          <a:stretch>
            <a:fillRect/>
          </a:stretch>
        </p:blipFill>
        <p:spPr>
          <a:xfrm>
            <a:off x="0" y="5229225"/>
            <a:ext cx="9144000" cy="16287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Slide Number Placeholder 5"/>
          <p:cNvSpPr>
            <a:spLocks noGrp="1"/>
          </p:cNvSpPr>
          <p:nvPr>
            <p:ph type="sldNum" sz="quarter" idx="4"/>
          </p:nvPr>
        </p:nvSpPr>
        <p:spPr>
          <a:xfrm>
            <a:off x="4368799" y="6610878"/>
            <a:ext cx="677334" cy="365125"/>
          </a:xfrm>
          <a:prstGeom prst="rect">
            <a:avLst/>
          </a:prstGeom>
        </p:spPr>
        <p:txBody>
          <a:bodyPr vert="horz" lIns="91440" tIns="45720" rIns="91440" bIns="45720" rtlCol="0" anchor="ctr"/>
          <a:lstStyle>
            <a:lvl1pPr algn="ctr">
              <a:defRPr sz="1000" b="1">
                <a:solidFill>
                  <a:schemeClr val="bg1"/>
                </a:solidFill>
              </a:defRPr>
            </a:lvl1pPr>
          </a:lstStyle>
          <a:p>
            <a:fld id="{B44737E5-34DD-F042-87ED-8A76D422210D}" type="slidenum">
              <a:rPr lang="en-US" smtClean="0"/>
              <a:pPr/>
              <a:t>‹#›</a:t>
            </a:fld>
            <a:endParaRPr lang="en-US"/>
          </a:p>
        </p:txBody>
      </p:sp>
    </p:spTree>
    <p:extLst>
      <p:ext uri="{BB962C8B-B14F-4D97-AF65-F5344CB8AC3E}">
        <p14:creationId xmlns="" xmlns:p14="http://schemas.microsoft.com/office/powerpoint/2010/main" val="248797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2 İçerik Yer Tutucusu"/>
          <p:cNvSpPr txBox="1">
            <a:spLocks/>
          </p:cNvSpPr>
          <p:nvPr/>
        </p:nvSpPr>
        <p:spPr bwMode="auto">
          <a:xfrm>
            <a:off x="1297858" y="1961534"/>
            <a:ext cx="7624916" cy="5206182"/>
          </a:xfrm>
          <a:prstGeom prst="rect">
            <a:avLst/>
          </a:prstGeom>
          <a:solidFill>
            <a:srgbClr val="C00000">
              <a:alpha val="0"/>
            </a:srgbClr>
          </a:solidFill>
          <a:ln>
            <a:noFill/>
          </a:ln>
          <a:effectLst>
            <a:glow rad="127000">
              <a:schemeClr val="tx1"/>
            </a:glo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50000"/>
              </a:lnSpc>
            </a:pPr>
            <a:endParaRPr lang="tr-TR" sz="4400" b="1" dirty="0" smtClean="0">
              <a:solidFill>
                <a:srgbClr val="C00000"/>
              </a:solidFill>
              <a:effectLst>
                <a:outerShdw blurRad="38100" dist="38100" dir="2700000" algn="tl">
                  <a:srgbClr val="000000">
                    <a:alpha val="43137"/>
                  </a:srgbClr>
                </a:outerShdw>
              </a:effectLst>
              <a:latin typeface="Cambria" pitchFamily="18" charset="0"/>
            </a:endParaRPr>
          </a:p>
          <a:p>
            <a:pPr algn="ctr">
              <a:lnSpc>
                <a:spcPct val="150000"/>
              </a:lnSpc>
            </a:pPr>
            <a:r>
              <a:rPr lang="tr-TR" sz="4400" b="1" dirty="0" smtClean="0">
                <a:solidFill>
                  <a:srgbClr val="FFC000"/>
                </a:solidFill>
                <a:effectLst>
                  <a:glow rad="127000">
                    <a:schemeClr val="tx1"/>
                  </a:glow>
                  <a:outerShdw blurRad="38100" dist="38100" dir="2700000" algn="tl">
                    <a:schemeClr val="tx1">
                      <a:alpha val="43000"/>
                    </a:schemeClr>
                  </a:outerShdw>
                </a:effectLst>
                <a:latin typeface="Cambria" pitchFamily="18" charset="0"/>
              </a:rPr>
              <a:t>26-27 NİSAN 2017</a:t>
            </a:r>
            <a:endParaRPr lang="tr-TR" sz="4400" b="1" dirty="0" smtClean="0">
              <a:solidFill>
                <a:srgbClr val="C00000"/>
              </a:solidFill>
              <a:effectLst>
                <a:outerShdw blurRad="38100" dist="38100" dir="2700000" algn="tl">
                  <a:srgbClr val="000000">
                    <a:alpha val="43137"/>
                  </a:srgbClr>
                </a:outerShdw>
              </a:effectLst>
              <a:latin typeface="Cambria" pitchFamily="18" charset="0"/>
            </a:endParaRPr>
          </a:p>
          <a:p>
            <a:pPr algn="ctr"/>
            <a:r>
              <a:rPr lang="tr-TR" sz="4000" b="1" dirty="0" smtClean="0">
                <a:solidFill>
                  <a:srgbClr val="FFC000"/>
                </a:solidFill>
                <a:effectLst>
                  <a:glow rad="127000">
                    <a:schemeClr val="tx1"/>
                  </a:glow>
                  <a:outerShdw blurRad="38100" dist="38100" dir="2700000" algn="tl">
                    <a:srgbClr val="000000">
                      <a:alpha val="43137"/>
                    </a:srgbClr>
                  </a:outerShdw>
                </a:effectLst>
                <a:latin typeface="Cambria" pitchFamily="18" charset="0"/>
              </a:rPr>
              <a:t>II.DÖNEM </a:t>
            </a:r>
            <a:r>
              <a:rPr lang="tr-TR" sz="4400" b="1" dirty="0" smtClean="0">
                <a:solidFill>
                  <a:srgbClr val="FFC000"/>
                </a:solidFill>
                <a:effectLst>
                  <a:glow rad="127000">
                    <a:schemeClr val="tx1"/>
                  </a:glow>
                  <a:outerShdw blurRad="38100" dist="38100" dir="2700000" algn="tl">
                    <a:srgbClr val="000000">
                      <a:alpha val="43137"/>
                    </a:srgbClr>
                  </a:outerShdw>
                </a:effectLst>
                <a:latin typeface="Cambria" pitchFamily="18" charset="0"/>
              </a:rPr>
              <a:t>ORTAK SINAVLAR</a:t>
            </a:r>
          </a:p>
        </p:txBody>
      </p:sp>
      <p:sp>
        <p:nvSpPr>
          <p:cNvPr id="6" name="2 İçerik Yer Tutucusu"/>
          <p:cNvSpPr txBox="1">
            <a:spLocks/>
          </p:cNvSpPr>
          <p:nvPr/>
        </p:nvSpPr>
        <p:spPr bwMode="auto">
          <a:xfrm>
            <a:off x="2575729" y="2588099"/>
            <a:ext cx="5483436" cy="707925"/>
          </a:xfrm>
          <a:prstGeom prst="rect">
            <a:avLst/>
          </a:prstGeom>
          <a:solidFill>
            <a:srgbClr val="C00000">
              <a:alpha val="0"/>
            </a:srgbClr>
          </a:solidFill>
          <a:ln>
            <a:noFill/>
          </a:ln>
          <a:effectLst>
            <a:glow rad="228600">
              <a:schemeClr val="tx1">
                <a:alpha val="40000"/>
              </a:schemeClr>
            </a:glo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tr-TR" sz="2800" b="1" dirty="0" smtClean="0">
                <a:solidFill>
                  <a:prstClr val="black"/>
                </a:solidFill>
                <a:effectLst>
                  <a:outerShdw blurRad="38100" dist="38100" dir="2700000" algn="tl">
                    <a:srgbClr val="000000">
                      <a:alpha val="43137"/>
                    </a:srgbClr>
                  </a:outerShdw>
                </a:effectLst>
              </a:rPr>
              <a:t> </a:t>
            </a:r>
            <a:r>
              <a:rPr lang="tr-TR" sz="2800" b="1" dirty="0" smtClean="0">
                <a:solidFill>
                  <a:srgbClr val="002060"/>
                </a:solidFill>
                <a:effectLst>
                  <a:outerShdw blurRad="38100" dist="38100" dir="2700000" algn="tl">
                    <a:srgbClr val="000000">
                      <a:alpha val="43137"/>
                    </a:srgbClr>
                  </a:outerShdw>
                </a:effectLst>
                <a:latin typeface="Cambria" pitchFamily="18" charset="0"/>
              </a:rPr>
              <a:t>OTLUKBELİ</a:t>
            </a:r>
          </a:p>
          <a:p>
            <a:pPr algn="ctr"/>
            <a:r>
              <a:rPr lang="tr-TR" sz="2800" b="1" dirty="0" smtClean="0">
                <a:solidFill>
                  <a:srgbClr val="002060"/>
                </a:solidFill>
                <a:effectLst>
                  <a:outerShdw blurRad="38100" dist="38100" dir="2700000" algn="tl">
                    <a:srgbClr val="000000">
                      <a:alpha val="43137"/>
                    </a:srgbClr>
                  </a:outerShdw>
                </a:effectLst>
                <a:latin typeface="Cambria" pitchFamily="18" charset="0"/>
              </a:rPr>
              <a:t>İLÇE </a:t>
            </a:r>
            <a:r>
              <a:rPr lang="tr-TR" sz="2800" b="1" dirty="0" smtClean="0">
                <a:solidFill>
                  <a:srgbClr val="002060"/>
                </a:solidFill>
                <a:effectLst>
                  <a:outerShdw blurRad="38100" dist="38100" dir="2700000" algn="tl">
                    <a:srgbClr val="000000">
                      <a:alpha val="43137"/>
                    </a:srgbClr>
                  </a:outerShdw>
                </a:effectLst>
                <a:latin typeface="Cambria" pitchFamily="18" charset="0"/>
              </a:rPr>
              <a:t>MİLLÎ EĞİTİM MÜDÜRLÜĞÜ</a:t>
            </a:r>
            <a:endParaRPr lang="tr-TR" sz="2800" b="1" dirty="0">
              <a:solidFill>
                <a:srgbClr val="002060"/>
              </a:solidFill>
              <a:effectLst>
                <a:outerShdw blurRad="38100" dist="38100" dir="2700000" algn="tl">
                  <a:srgbClr val="000000">
                    <a:alpha val="43137"/>
                  </a:srgbClr>
                </a:outerShdw>
              </a:effectLst>
              <a:latin typeface="Cambria" pitchFamily="18" charset="0"/>
            </a:endParaRPr>
          </a:p>
        </p:txBody>
      </p:sp>
      <p:pic>
        <p:nvPicPr>
          <p:cNvPr id="5" name="Resim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641772" y="0"/>
            <a:ext cx="1360714" cy="1360714"/>
          </a:xfrm>
          <a:prstGeom prst="rect">
            <a:avLst/>
          </a:prstGeom>
        </p:spPr>
      </p:pic>
      <p:sp>
        <p:nvSpPr>
          <p:cNvPr id="7" name="Slayt Numarası Yer Tutucusu 6"/>
          <p:cNvSpPr>
            <a:spLocks noGrp="1"/>
          </p:cNvSpPr>
          <p:nvPr>
            <p:ph type="sldNum" sz="quarter" idx="12"/>
          </p:nvPr>
        </p:nvSpPr>
        <p:spPr/>
        <p:txBody>
          <a:bodyPr/>
          <a:lstStyle/>
          <a:p>
            <a:fld id="{B44737E5-34DD-F042-87ED-8A76D422210D}" type="slidenum">
              <a:rPr lang="en-US" smtClean="0"/>
              <a:pPr/>
              <a:t>1</a:t>
            </a:fld>
            <a:endParaRPr lang="en-US"/>
          </a:p>
        </p:txBody>
      </p:sp>
    </p:spTree>
    <p:extLst>
      <p:ext uri="{BB962C8B-B14F-4D97-AF65-F5344CB8AC3E}">
        <p14:creationId xmlns="" xmlns:p14="http://schemas.microsoft.com/office/powerpoint/2010/main" val="315476155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286603"/>
            <a:ext cx="9144000" cy="599136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latin typeface="Calibri"/>
                <a:ea typeface="+mj-ea"/>
                <a:cs typeface="+mj-cs"/>
              </a:rPr>
              <a:t>Sınav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sabahı </a:t>
            </a:r>
            <a:r>
              <a:rPr lang="tr-TR" sz="2600" b="1" dirty="0" smtClean="0">
                <a:solidFill>
                  <a:schemeClr val="tx1">
                    <a:lumMod val="95000"/>
                    <a:lumOff val="5000"/>
                  </a:schemeClr>
                </a:solidFill>
                <a:effectLst>
                  <a:outerShdw blurRad="38100" dist="38100" dir="2700000" algn="tl">
                    <a:srgbClr val="000000">
                      <a:alpha val="43137"/>
                    </a:srgbClr>
                  </a:outerShdw>
                </a:effectLst>
                <a:latin typeface="Calibri"/>
                <a:ea typeface="+mj-ea"/>
                <a:cs typeface="+mj-cs"/>
              </a:rPr>
              <a:t>en </a:t>
            </a:r>
            <a:r>
              <a:rPr lang="tr-TR" sz="2600" b="1" dirty="0">
                <a:solidFill>
                  <a:schemeClr val="tx1">
                    <a:lumMod val="95000"/>
                    <a:lumOff val="5000"/>
                  </a:schemeClr>
                </a:solidFill>
                <a:effectLst>
                  <a:outerShdw blurRad="38100" dist="38100" dir="2700000" algn="tl">
                    <a:srgbClr val="000000">
                      <a:alpha val="43137"/>
                    </a:srgbClr>
                  </a:outerShdw>
                </a:effectLst>
                <a:latin typeface="Calibri"/>
                <a:ea typeface="+mj-ea"/>
                <a:cs typeface="+mj-cs"/>
              </a:rPr>
              <a:t>geç saat 07:00’de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okulda hazır bulununuz.</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Sınav </a:t>
            </a:r>
            <a:r>
              <a:rPr lang="tr-TR" sz="2600" b="1" dirty="0">
                <a:solidFill>
                  <a:srgbClr val="C00000"/>
                </a:solidFill>
                <a:effectLst>
                  <a:outerShdw blurRad="38100" dist="38100" dir="2700000" algn="tl">
                    <a:srgbClr val="000000">
                      <a:alpha val="43137"/>
                    </a:srgbClr>
                  </a:outerShdw>
                </a:effectLst>
                <a:latin typeface="Calibri"/>
              </a:rPr>
              <a:t>başlamadan </a:t>
            </a:r>
            <a:r>
              <a:rPr lang="tr-TR" sz="2600" b="1" dirty="0" smtClean="0">
                <a:effectLst>
                  <a:outerShdw blurRad="38100" dist="38100" dir="2700000" algn="tl">
                    <a:srgbClr val="000000">
                      <a:alpha val="43137"/>
                    </a:srgbClr>
                  </a:outerShdw>
                </a:effectLst>
                <a:latin typeface="Calibri"/>
              </a:rPr>
              <a:t>en </a:t>
            </a:r>
            <a:r>
              <a:rPr lang="tr-TR" sz="2600" b="1" dirty="0">
                <a:effectLst>
                  <a:outerShdw blurRad="38100" dist="38100" dir="2700000" algn="tl">
                    <a:srgbClr val="000000">
                      <a:alpha val="43137"/>
                    </a:srgbClr>
                  </a:outerShdw>
                </a:effectLst>
                <a:latin typeface="Calibri"/>
              </a:rPr>
              <a:t>az bir saat önce </a:t>
            </a:r>
            <a:r>
              <a:rPr lang="tr-TR" sz="2600" b="1" dirty="0" smtClean="0">
                <a:effectLst>
                  <a:outerShdw blurRad="38100" dist="38100" dir="2700000" algn="tl">
                    <a:srgbClr val="000000">
                      <a:alpha val="43137"/>
                    </a:srgbClr>
                  </a:outerShdw>
                </a:effectLst>
                <a:latin typeface="Calibri"/>
              </a:rPr>
              <a:t>(</a:t>
            </a:r>
            <a:r>
              <a:rPr lang="tr-TR" sz="2600" b="1" dirty="0">
                <a:effectLst>
                  <a:outerShdw blurRad="38100" dist="38100" dir="2700000" algn="tl">
                    <a:srgbClr val="000000">
                      <a:alpha val="43137"/>
                    </a:srgbClr>
                  </a:outerShdw>
                </a:effectLst>
                <a:latin typeface="Calibri"/>
              </a:rPr>
              <a:t>08:00’de) </a:t>
            </a:r>
            <a:r>
              <a:rPr lang="tr-TR" sz="2600" b="1" dirty="0" smtClean="0">
                <a:solidFill>
                  <a:srgbClr val="C00000"/>
                </a:solidFill>
                <a:effectLst>
                  <a:outerShdw blurRad="38100" dist="38100" dir="2700000" algn="tl">
                    <a:srgbClr val="000000">
                      <a:alpha val="43137"/>
                    </a:srgbClr>
                  </a:outerShdw>
                </a:effectLst>
                <a:latin typeface="Calibri"/>
              </a:rPr>
              <a:t>salon görevlileri ile toplantı </a:t>
            </a:r>
            <a:r>
              <a:rPr lang="tr-TR" sz="2600" b="1" dirty="0">
                <a:solidFill>
                  <a:srgbClr val="C00000"/>
                </a:solidFill>
                <a:effectLst>
                  <a:outerShdw blurRad="38100" dist="38100" dir="2700000" algn="tl">
                    <a:srgbClr val="000000">
                      <a:alpha val="43137"/>
                    </a:srgbClr>
                  </a:outerShdw>
                </a:effectLst>
                <a:latin typeface="Calibri"/>
              </a:rPr>
              <a:t>yaparak </a:t>
            </a:r>
            <a:r>
              <a:rPr lang="tr-TR" sz="2600" b="1" dirty="0" smtClean="0">
                <a:solidFill>
                  <a:srgbClr val="0C0000"/>
                </a:solidFill>
                <a:effectLst>
                  <a:outerShdw blurRad="38100" dist="38100" dir="2700000" algn="tl">
                    <a:srgbClr val="000000">
                      <a:alpha val="43137"/>
                    </a:srgbClr>
                  </a:outerShdw>
                </a:effectLst>
                <a:latin typeface="Calibri"/>
              </a:rPr>
              <a:t>kura ile </a:t>
            </a:r>
            <a:r>
              <a:rPr lang="tr-TR" sz="2600" b="1" dirty="0" smtClean="0">
                <a:solidFill>
                  <a:srgbClr val="C00000"/>
                </a:solidFill>
                <a:effectLst>
                  <a:outerShdw blurRad="38100" dist="38100" dir="2700000" algn="tl">
                    <a:srgbClr val="000000">
                      <a:alpha val="43137"/>
                    </a:srgbClr>
                  </a:outerShdw>
                </a:effectLst>
                <a:latin typeface="Calibri"/>
              </a:rPr>
              <a:t>salon başkanı, gözetmen ve yedek gözetmeni belirleyerek görev </a:t>
            </a:r>
            <a:r>
              <a:rPr lang="tr-TR" sz="2600" b="1" dirty="0">
                <a:solidFill>
                  <a:srgbClr val="C00000"/>
                </a:solidFill>
                <a:effectLst>
                  <a:outerShdw blurRad="38100" dist="38100" dir="2700000" algn="tl">
                    <a:srgbClr val="000000">
                      <a:alpha val="43137"/>
                    </a:srgbClr>
                  </a:outerShdw>
                </a:effectLst>
                <a:latin typeface="Calibri"/>
              </a:rPr>
              <a:t>ve sorumluluklarını açıklayınız.</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 </a:t>
            </a:r>
            <a:endParaRPr lang="tr-TR" sz="2600" b="1" dirty="0">
              <a:solidFill>
                <a:srgbClr val="C00000"/>
              </a:solidFill>
              <a:effectLst>
                <a:outerShdw blurRad="38100" dist="38100" dir="2700000" algn="tl">
                  <a:srgbClr val="000000">
                    <a:alpha val="43137"/>
                  </a:srgbClr>
                </a:outerShdw>
              </a:effectLst>
              <a:latin typeface="Calibri"/>
              <a:ea typeface="+mj-ea"/>
              <a:cs typeface="+mj-cs"/>
            </a:endParaRP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n-ea"/>
              </a:rPr>
              <a:t>Toplantıya </a:t>
            </a:r>
            <a:r>
              <a:rPr lang="tr-TR" sz="2600" b="1" dirty="0">
                <a:solidFill>
                  <a:srgbClr val="C00000"/>
                </a:solidFill>
                <a:effectLst>
                  <a:outerShdw blurRad="38100" dist="38100" dir="2700000" algn="tl">
                    <a:srgbClr val="000000">
                      <a:alpha val="43137"/>
                    </a:srgbClr>
                  </a:outerShdw>
                </a:effectLst>
                <a:latin typeface="Calibri"/>
                <a:ea typeface="+mn-ea"/>
              </a:rPr>
              <a:t>katılmayan, görevine geç gelen ve cep telefonuyla sınav salonuna girmek isteyen personele </a:t>
            </a:r>
            <a:r>
              <a:rPr lang="tr-TR" sz="2600" b="1" dirty="0">
                <a:solidFill>
                  <a:srgbClr val="0C0000"/>
                </a:solidFill>
                <a:effectLst>
                  <a:outerShdw blurRad="38100" dist="38100" dir="2700000" algn="tl">
                    <a:srgbClr val="000000">
                      <a:alpha val="43137"/>
                    </a:srgbClr>
                  </a:outerShdw>
                </a:effectLst>
                <a:latin typeface="Calibri"/>
                <a:ea typeface="+mn-ea"/>
              </a:rPr>
              <a:t>(yedek dâhil) görev vermeyiniz! </a:t>
            </a:r>
            <a:endParaRPr lang="tr-TR" sz="2600" b="1" dirty="0" smtClean="0">
              <a:solidFill>
                <a:srgbClr val="0C0000"/>
              </a:solidFill>
              <a:effectLst>
                <a:outerShdw blurRad="38100" dist="38100" dir="2700000" algn="tl">
                  <a:srgbClr val="000000">
                    <a:alpha val="43137"/>
                  </a:srgbClr>
                </a:outerShdw>
              </a:effectLst>
              <a:latin typeface="Calibri"/>
              <a:ea typeface="+mn-ea"/>
            </a:endParaRP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n-ea"/>
              </a:rPr>
              <a:t>Sınav </a:t>
            </a:r>
            <a:r>
              <a:rPr lang="tr-TR" sz="2600" b="1" dirty="0">
                <a:solidFill>
                  <a:srgbClr val="C00000"/>
                </a:solidFill>
                <a:effectLst>
                  <a:outerShdw blurRad="38100" dist="38100" dir="2700000" algn="tl">
                    <a:srgbClr val="000000">
                      <a:alpha val="43137"/>
                    </a:srgbClr>
                  </a:outerShdw>
                </a:effectLst>
                <a:latin typeface="Calibri"/>
                <a:ea typeface="+mn-ea"/>
              </a:rPr>
              <a:t>görevlilerine ait görevlerini gösterir </a:t>
            </a:r>
            <a:r>
              <a:rPr lang="tr-TR" sz="2600" b="1" dirty="0">
                <a:solidFill>
                  <a:prstClr val="black"/>
                </a:solidFill>
                <a:effectLst>
                  <a:outerShdw blurRad="38100" dist="38100" dir="2700000" algn="tl">
                    <a:srgbClr val="000000">
                      <a:alpha val="43137"/>
                    </a:srgbClr>
                  </a:outerShdw>
                </a:effectLst>
                <a:latin typeface="Calibri"/>
                <a:ea typeface="+mn-ea"/>
              </a:rPr>
              <a:t>yaka kartlarının,</a:t>
            </a:r>
            <a:r>
              <a:rPr lang="tr-TR" sz="2600" b="1" dirty="0">
                <a:solidFill>
                  <a:srgbClr val="C00000"/>
                </a:solidFill>
                <a:effectLst>
                  <a:outerShdw blurRad="38100" dist="38100" dir="2700000" algn="tl">
                    <a:srgbClr val="000000">
                      <a:alpha val="43137"/>
                    </a:srgbClr>
                  </a:outerShdw>
                </a:effectLst>
                <a:latin typeface="Calibri"/>
                <a:ea typeface="+mn-ea"/>
              </a:rPr>
              <a:t> sınav süresince görevlilerin üzerinde bulunmasını sağlayınız.</a:t>
            </a:r>
          </a:p>
          <a:p>
            <a:pPr algn="just">
              <a:lnSpc>
                <a:spcPct val="150000"/>
              </a:lnSpc>
            </a:pPr>
            <a:endParaRPr lang="tr-TR" sz="2600" b="1" dirty="0" smtClean="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10</a:t>
            </a:fld>
            <a:endParaRPr lang="en-US"/>
          </a:p>
        </p:txBody>
      </p:sp>
    </p:spTree>
    <p:extLst>
      <p:ext uri="{BB962C8B-B14F-4D97-AF65-F5344CB8AC3E}">
        <p14:creationId xmlns="" xmlns:p14="http://schemas.microsoft.com/office/powerpoint/2010/main" val="20840831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0"/>
            <a:ext cx="9143999" cy="5797401"/>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lvl="0" indent="-457200" algn="just">
              <a:lnSpc>
                <a:spcPct val="133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latin typeface="Calibri"/>
                <a:ea typeface="+mn-ea"/>
              </a:rPr>
              <a:t>Sınav günü, sınav evrak kutularını il/ilçe sınav kuryesinden </a:t>
            </a:r>
            <a:r>
              <a:rPr lang="tr-TR" sz="2600" b="1" dirty="0">
                <a:solidFill>
                  <a:srgbClr val="0C0000"/>
                </a:solidFill>
                <a:effectLst>
                  <a:outerShdw blurRad="38100" dist="38100" dir="2700000" algn="tl">
                    <a:srgbClr val="000000">
                      <a:alpha val="43137"/>
                    </a:srgbClr>
                  </a:outerShdw>
                </a:effectLst>
                <a:latin typeface="Calibri"/>
                <a:ea typeface="+mn-ea"/>
              </a:rPr>
              <a:t>tutanakla</a:t>
            </a:r>
            <a:r>
              <a:rPr lang="tr-TR" sz="2600" b="1" dirty="0">
                <a:solidFill>
                  <a:srgbClr val="C00000"/>
                </a:solidFill>
                <a:effectLst>
                  <a:outerShdw blurRad="38100" dist="38100" dir="2700000" algn="tl">
                    <a:srgbClr val="000000">
                      <a:alpha val="43137"/>
                    </a:srgbClr>
                  </a:outerShdw>
                </a:effectLst>
                <a:latin typeface="Calibri"/>
                <a:ea typeface="+mn-ea"/>
              </a:rPr>
              <a:t> teslim </a:t>
            </a:r>
            <a:r>
              <a:rPr lang="tr-TR" sz="2600" b="1" dirty="0" smtClean="0">
                <a:solidFill>
                  <a:srgbClr val="C00000"/>
                </a:solidFill>
                <a:effectLst>
                  <a:outerShdw blurRad="38100" dist="38100" dir="2700000" algn="tl">
                    <a:srgbClr val="000000">
                      <a:alpha val="43137"/>
                    </a:srgbClr>
                  </a:outerShdw>
                </a:effectLst>
                <a:latin typeface="Calibri"/>
                <a:ea typeface="+mn-ea"/>
              </a:rPr>
              <a:t>alınız.</a:t>
            </a:r>
          </a:p>
          <a:p>
            <a:pPr marL="457200" lvl="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n-ea"/>
              </a:rPr>
              <a:t>Sınav </a:t>
            </a:r>
            <a:r>
              <a:rPr lang="tr-TR" sz="2600" b="1" dirty="0">
                <a:solidFill>
                  <a:srgbClr val="C00000"/>
                </a:solidFill>
                <a:effectLst>
                  <a:outerShdw blurRad="38100" dist="38100" dir="2700000" algn="tl">
                    <a:srgbClr val="000000">
                      <a:alpha val="43137"/>
                    </a:srgbClr>
                  </a:outerShdw>
                </a:effectLst>
                <a:latin typeface="Calibri"/>
                <a:ea typeface="+mn-ea"/>
              </a:rPr>
              <a:t>güvenlik kutularının </a:t>
            </a:r>
            <a:r>
              <a:rPr lang="tr-TR" sz="2600" b="1" dirty="0">
                <a:solidFill>
                  <a:srgbClr val="0C0000"/>
                </a:solidFill>
                <a:effectLst>
                  <a:outerShdw blurRad="38100" dist="38100" dir="2700000" algn="tl">
                    <a:srgbClr val="000000">
                      <a:alpha val="43137"/>
                    </a:srgbClr>
                  </a:outerShdw>
                </a:effectLst>
                <a:latin typeface="Calibri"/>
                <a:ea typeface="+mn-ea"/>
              </a:rPr>
              <a:t>açılması ve kapatılmasına</a:t>
            </a:r>
            <a:r>
              <a:rPr lang="tr-TR" sz="2600" b="1" dirty="0">
                <a:solidFill>
                  <a:srgbClr val="C00000"/>
                </a:solidFill>
                <a:effectLst>
                  <a:outerShdw blurRad="38100" dist="38100" dir="2700000" algn="tl">
                    <a:srgbClr val="000000">
                      <a:alpha val="43137"/>
                    </a:srgbClr>
                  </a:outerShdw>
                </a:effectLst>
                <a:latin typeface="Calibri"/>
                <a:ea typeface="+mn-ea"/>
              </a:rPr>
              <a:t> kadar</a:t>
            </a:r>
            <a:r>
              <a:rPr lang="tr-TR" sz="2600" b="1" u="sng" dirty="0">
                <a:solidFill>
                  <a:srgbClr val="C00000"/>
                </a:solidFill>
                <a:effectLst>
                  <a:outerShdw blurRad="38100" dist="38100" dir="2700000" algn="tl">
                    <a:srgbClr val="000000">
                      <a:alpha val="43137"/>
                    </a:srgbClr>
                  </a:outerShdw>
                </a:effectLst>
                <a:latin typeface="Calibri"/>
                <a:ea typeface="+mn-ea"/>
              </a:rPr>
              <a:t> </a:t>
            </a:r>
            <a:r>
              <a:rPr lang="tr-TR" sz="2600" b="1" dirty="0">
                <a:solidFill>
                  <a:srgbClr val="C00000"/>
                </a:solidFill>
                <a:effectLst>
                  <a:outerShdw blurRad="38100" dist="38100" dir="2700000" algn="tl">
                    <a:srgbClr val="000000">
                      <a:alpha val="43137"/>
                    </a:srgbClr>
                  </a:outerShdw>
                </a:effectLst>
                <a:latin typeface="Calibri"/>
                <a:ea typeface="+mn-ea"/>
              </a:rPr>
              <a:t>geçen sürede her binada </a:t>
            </a:r>
            <a:r>
              <a:rPr lang="tr-TR" sz="2600" b="1" dirty="0">
                <a:solidFill>
                  <a:srgbClr val="0C0000"/>
                </a:solidFill>
                <a:effectLst>
                  <a:outerShdw blurRad="38100" dist="38100" dir="2700000" algn="tl">
                    <a:srgbClr val="000000">
                      <a:alpha val="43137"/>
                    </a:srgbClr>
                  </a:outerShdw>
                </a:effectLst>
                <a:latin typeface="Calibri"/>
                <a:ea typeface="+mn-ea"/>
              </a:rPr>
              <a:t>1(bir) güvenlik görevlisi </a:t>
            </a:r>
            <a:r>
              <a:rPr lang="tr-TR" sz="2600" b="1" dirty="0" smtClean="0">
                <a:solidFill>
                  <a:srgbClr val="C00000"/>
                </a:solidFill>
                <a:effectLst>
                  <a:outerShdw blurRad="38100" dist="38100" dir="2700000" algn="tl">
                    <a:srgbClr val="000000">
                      <a:alpha val="43137"/>
                    </a:srgbClr>
                  </a:outerShdw>
                </a:effectLst>
                <a:latin typeface="Calibri"/>
                <a:ea typeface="+mn-ea"/>
              </a:rPr>
              <a:t>bulunacaktır.</a:t>
            </a:r>
            <a:endParaRPr lang="tr-TR" sz="2600" b="1" dirty="0" smtClean="0">
              <a:solidFill>
                <a:srgbClr val="0C0000"/>
              </a:solidFill>
              <a:latin typeface="Calibri"/>
              <a:ea typeface="+mn-ea"/>
            </a:endParaRPr>
          </a:p>
          <a:p>
            <a:pPr marL="457200" lvl="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Sınav </a:t>
            </a:r>
            <a:r>
              <a:rPr lang="tr-TR" sz="2600" b="1" dirty="0">
                <a:solidFill>
                  <a:srgbClr val="C00000"/>
                </a:solidFill>
                <a:effectLst>
                  <a:outerShdw blurRad="38100" dist="38100" dir="2700000" algn="tl">
                    <a:srgbClr val="000000">
                      <a:alpha val="43137"/>
                    </a:srgbClr>
                  </a:outerShdw>
                </a:effectLst>
              </a:rPr>
              <a:t>evrakının bulunduğu </a:t>
            </a:r>
            <a:r>
              <a:rPr lang="tr-TR" sz="2600" b="1" dirty="0" smtClean="0">
                <a:solidFill>
                  <a:srgbClr val="C00000"/>
                </a:solidFill>
                <a:effectLst>
                  <a:outerShdw blurRad="38100" dist="38100" dir="2700000" algn="tl">
                    <a:srgbClr val="000000">
                      <a:alpha val="43137"/>
                    </a:srgbClr>
                  </a:outerShdw>
                </a:effectLst>
              </a:rPr>
              <a:t>sınav </a:t>
            </a:r>
            <a:r>
              <a:rPr lang="tr-TR" sz="2600" b="1" dirty="0">
                <a:solidFill>
                  <a:srgbClr val="C00000"/>
                </a:solidFill>
                <a:effectLst>
                  <a:outerShdw blurRad="38100" dist="38100" dir="2700000" algn="tl">
                    <a:srgbClr val="000000">
                      <a:alpha val="43137"/>
                    </a:srgbClr>
                  </a:outerShdw>
                </a:effectLst>
              </a:rPr>
              <a:t>güvenlik poşetlerini </a:t>
            </a:r>
            <a:r>
              <a:rPr lang="tr-TR" sz="2600" b="1" dirty="0" smtClean="0">
                <a:solidFill>
                  <a:srgbClr val="C00000"/>
                </a:solidFill>
                <a:effectLst>
                  <a:outerShdw blurRad="38100" dist="38100" dir="2700000" algn="tl">
                    <a:srgbClr val="000000">
                      <a:alpha val="43137"/>
                    </a:srgbClr>
                  </a:outerShdw>
                </a:effectLst>
              </a:rPr>
              <a:t>salon başkanlarına </a:t>
            </a:r>
            <a:r>
              <a:rPr lang="tr-TR" sz="2600" b="1" u="sng" dirty="0" smtClean="0">
                <a:effectLst>
                  <a:outerShdw blurRad="38100" dist="38100" dir="2700000" algn="tl">
                    <a:srgbClr val="000000">
                      <a:alpha val="43137"/>
                    </a:srgbClr>
                  </a:outerShdw>
                </a:effectLst>
              </a:rPr>
              <a:t>imza </a:t>
            </a:r>
            <a:r>
              <a:rPr lang="tr-TR" sz="2600" b="1" u="sng" dirty="0">
                <a:effectLst>
                  <a:outerShdw blurRad="38100" dist="38100" dir="2700000" algn="tl">
                    <a:srgbClr val="000000">
                      <a:alpha val="43137"/>
                    </a:srgbClr>
                  </a:outerShdw>
                </a:effectLst>
              </a:rPr>
              <a:t>karşılığında</a:t>
            </a:r>
            <a:r>
              <a:rPr lang="tr-TR" sz="2600" b="1" dirty="0">
                <a:effectLst>
                  <a:outerShdw blurRad="38100" dist="38100" dir="2700000" algn="tl">
                    <a:srgbClr val="000000">
                      <a:alpha val="43137"/>
                    </a:srgbClr>
                  </a:outerShdw>
                </a:effectLst>
              </a:rPr>
              <a:t> </a:t>
            </a:r>
            <a:r>
              <a:rPr lang="tr-TR" sz="2600" b="1" dirty="0">
                <a:solidFill>
                  <a:srgbClr val="C00000"/>
                </a:solidFill>
                <a:effectLst>
                  <a:outerShdw blurRad="38100" dist="38100" dir="2700000" algn="tl">
                    <a:srgbClr val="000000">
                      <a:alpha val="43137"/>
                    </a:srgbClr>
                  </a:outerShdw>
                </a:effectLst>
              </a:rPr>
              <a:t>teslim </a:t>
            </a:r>
            <a:r>
              <a:rPr lang="tr-TR" sz="2600" b="1" dirty="0" smtClean="0">
                <a:solidFill>
                  <a:srgbClr val="C00000"/>
                </a:solidFill>
                <a:effectLst>
                  <a:outerShdw blurRad="38100" dist="38100" dir="2700000" algn="tl">
                    <a:srgbClr val="000000">
                      <a:alpha val="43137"/>
                    </a:srgbClr>
                  </a:outerShdw>
                </a:effectLst>
              </a:rPr>
              <a:t>ediniz.</a:t>
            </a:r>
          </a:p>
          <a:p>
            <a:pPr marL="457200" lvl="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Her </a:t>
            </a:r>
            <a:r>
              <a:rPr lang="tr-TR" sz="2600" b="1" dirty="0">
                <a:solidFill>
                  <a:srgbClr val="C00000"/>
                </a:solidFill>
                <a:effectLst>
                  <a:outerShdw blurRad="38100" dist="38100" dir="2700000" algn="tl">
                    <a:srgbClr val="000000">
                      <a:alpha val="43137"/>
                    </a:srgbClr>
                  </a:outerShdw>
                </a:effectLst>
                <a:latin typeface="Calibri"/>
                <a:ea typeface="+mj-ea"/>
                <a:cs typeface="+mj-cs"/>
              </a:rPr>
              <a:t>dersin sınav evrakları </a:t>
            </a:r>
            <a:r>
              <a:rPr lang="tr-TR" sz="2600" b="1" dirty="0">
                <a:solidFill>
                  <a:srgbClr val="0C0000"/>
                </a:solidFill>
                <a:effectLst>
                  <a:outerShdw blurRad="38100" dist="38100" dir="2700000" algn="tl">
                    <a:srgbClr val="000000">
                      <a:alpha val="43137"/>
                    </a:srgbClr>
                  </a:outerShdw>
                </a:effectLst>
                <a:latin typeface="Calibri"/>
                <a:ea typeface="+mj-ea"/>
                <a:cs typeface="+mj-cs"/>
              </a:rPr>
              <a:t>ayrı ayrı poşetlenmiş </a:t>
            </a:r>
            <a:r>
              <a:rPr lang="tr-TR" sz="2600" b="1" dirty="0">
                <a:solidFill>
                  <a:srgbClr val="C00000"/>
                </a:solidFill>
                <a:effectLst>
                  <a:outerShdw blurRad="38100" dist="38100" dir="2700000" algn="tl">
                    <a:srgbClr val="000000">
                      <a:alpha val="43137"/>
                    </a:srgbClr>
                  </a:outerShdw>
                </a:effectLst>
                <a:latin typeface="Calibri"/>
                <a:ea typeface="+mj-ea"/>
                <a:cs typeface="+mj-cs"/>
              </a:rPr>
              <a:t>ve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üzerine ait olduğu </a:t>
            </a:r>
            <a:r>
              <a:rPr lang="tr-TR" sz="2600" b="1" dirty="0">
                <a:solidFill>
                  <a:srgbClr val="C00000"/>
                </a:solidFill>
                <a:effectLst>
                  <a:outerShdw blurRad="38100" dist="38100" dir="2700000" algn="tl">
                    <a:srgbClr val="000000">
                      <a:alpha val="43137"/>
                    </a:srgbClr>
                  </a:outerShdw>
                </a:effectLst>
                <a:latin typeface="Calibri"/>
                <a:ea typeface="+mj-ea"/>
                <a:cs typeface="+mj-cs"/>
              </a:rPr>
              <a:t>dersin etiketi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basılmıştır.</a:t>
            </a:r>
          </a:p>
          <a:p>
            <a:pPr marL="457200" lvl="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Her </a:t>
            </a:r>
            <a:r>
              <a:rPr lang="tr-TR" sz="2600" b="1" dirty="0">
                <a:solidFill>
                  <a:srgbClr val="C00000"/>
                </a:solidFill>
                <a:effectLst>
                  <a:outerShdw blurRad="38100" dist="38100" dir="2700000" algn="tl">
                    <a:srgbClr val="000000">
                      <a:alpha val="43137"/>
                    </a:srgbClr>
                  </a:outerShdw>
                </a:effectLst>
                <a:latin typeface="Calibri"/>
                <a:ea typeface="+mj-ea"/>
                <a:cs typeface="+mj-cs"/>
              </a:rPr>
              <a:t>ders yazılısı için o derse ait sınav evrakı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poşetinin </a:t>
            </a:r>
            <a:r>
              <a:rPr lang="tr-TR" sz="2600" b="1" dirty="0" smtClean="0">
                <a:solidFill>
                  <a:srgbClr val="0C0000"/>
                </a:solidFill>
                <a:effectLst>
                  <a:outerShdw blurRad="38100" dist="38100" dir="2700000" algn="tl">
                    <a:srgbClr val="000000">
                      <a:alpha val="43137"/>
                    </a:srgbClr>
                  </a:outerShdw>
                </a:effectLst>
                <a:latin typeface="Calibri"/>
                <a:ea typeface="+mj-ea"/>
                <a:cs typeface="+mj-cs"/>
              </a:rPr>
              <a:t>süresi içerisinde</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 açılıp kapatılmasını sağlayınız. </a:t>
            </a: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11</a:t>
            </a:fld>
            <a:endParaRPr lang="en-US"/>
          </a:p>
        </p:txBody>
      </p:sp>
    </p:spTree>
    <p:extLst>
      <p:ext uri="{BB962C8B-B14F-4D97-AF65-F5344CB8AC3E}">
        <p14:creationId xmlns="" xmlns:p14="http://schemas.microsoft.com/office/powerpoint/2010/main" val="176311353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15681"/>
            <a:ext cx="9144000" cy="5806148"/>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lvl="0" indent="-457200" algn="just">
              <a:lnSpc>
                <a:spcPct val="150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latin typeface="Calibri"/>
                <a:ea typeface="+mn-ea"/>
              </a:rPr>
              <a:t>Farklı ders yazılısına ait sınav evrakının bulunduğu poşetler </a:t>
            </a:r>
            <a:r>
              <a:rPr lang="tr-TR" sz="2600" b="1" dirty="0">
                <a:solidFill>
                  <a:srgbClr val="0C0000"/>
                </a:solidFill>
                <a:effectLst>
                  <a:outerShdw blurRad="38100" dist="38100" dir="2700000" algn="tl">
                    <a:srgbClr val="000000">
                      <a:alpha val="43137"/>
                    </a:srgbClr>
                  </a:outerShdw>
                </a:effectLst>
                <a:latin typeface="Calibri"/>
                <a:ea typeface="+mn-ea"/>
              </a:rPr>
              <a:t>kendi oturumu </a:t>
            </a:r>
            <a:r>
              <a:rPr lang="tr-TR" sz="2600" b="1" dirty="0">
                <a:solidFill>
                  <a:srgbClr val="C00000"/>
                </a:solidFill>
                <a:effectLst>
                  <a:outerShdw blurRad="38100" dist="38100" dir="2700000" algn="tl">
                    <a:srgbClr val="000000">
                      <a:alpha val="43137"/>
                    </a:srgbClr>
                  </a:outerShdw>
                </a:effectLst>
                <a:latin typeface="Calibri"/>
                <a:ea typeface="+mn-ea"/>
              </a:rPr>
              <a:t>haricinde kesinlikle </a:t>
            </a:r>
            <a:r>
              <a:rPr lang="tr-TR" sz="2600" b="1" dirty="0" smtClean="0">
                <a:solidFill>
                  <a:srgbClr val="C00000"/>
                </a:solidFill>
                <a:effectLst>
                  <a:outerShdw blurRad="38100" dist="38100" dir="2700000" algn="tl">
                    <a:srgbClr val="000000">
                      <a:alpha val="43137"/>
                    </a:srgbClr>
                  </a:outerShdw>
                </a:effectLst>
                <a:latin typeface="Calibri"/>
                <a:ea typeface="+mn-ea"/>
              </a:rPr>
              <a:t>açılmayacaktır.</a:t>
            </a:r>
          </a:p>
          <a:p>
            <a:pPr marL="457200" lvl="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Salonlara </a:t>
            </a:r>
            <a:r>
              <a:rPr lang="tr-TR" sz="2600" b="1" dirty="0">
                <a:solidFill>
                  <a:srgbClr val="C00000"/>
                </a:solidFill>
                <a:effectLst>
                  <a:outerShdw blurRad="38100" dist="38100" dir="2700000" algn="tl">
                    <a:srgbClr val="000000">
                      <a:alpha val="43137"/>
                    </a:srgbClr>
                  </a:outerShdw>
                </a:effectLst>
                <a:latin typeface="Calibri"/>
                <a:ea typeface="+mj-ea"/>
                <a:cs typeface="+mj-cs"/>
              </a:rPr>
              <a:t>yerleştirmenin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zamanında yapılabilmesi amacıyla öğrencilerin</a:t>
            </a:r>
            <a:r>
              <a:rPr lang="tr-TR" sz="2600" b="1" dirty="0">
                <a:solidFill>
                  <a:srgbClr val="C00000"/>
                </a:solidFill>
                <a:effectLst>
                  <a:outerShdw blurRad="38100" dist="38100" dir="2700000" algn="tl">
                    <a:srgbClr val="000000">
                      <a:alpha val="43137"/>
                    </a:srgbClr>
                  </a:outerShdw>
                </a:effectLst>
                <a:latin typeface="Calibri"/>
                <a:ea typeface="+mj-ea"/>
                <a:cs typeface="+mj-cs"/>
              </a:rPr>
              <a:t>, ilk ders yazılısı için </a:t>
            </a:r>
            <a:r>
              <a:rPr lang="tr-TR" sz="2600" b="1" dirty="0" smtClean="0">
                <a:effectLst>
                  <a:outerShdw blurRad="38100" dist="38100" dir="2700000" algn="tl">
                    <a:srgbClr val="000000">
                      <a:alpha val="43137"/>
                    </a:srgbClr>
                  </a:outerShdw>
                </a:effectLst>
                <a:latin typeface="Calibri"/>
                <a:ea typeface="+mj-ea"/>
                <a:cs typeface="+mj-cs"/>
              </a:rPr>
              <a:t>saat </a:t>
            </a:r>
            <a:r>
              <a:rPr lang="tr-TR" sz="2600" b="1" dirty="0">
                <a:effectLst>
                  <a:outerShdw blurRad="38100" dist="38100" dir="2700000" algn="tl">
                    <a:srgbClr val="000000">
                      <a:alpha val="43137"/>
                    </a:srgbClr>
                  </a:outerShdw>
                </a:effectLst>
                <a:latin typeface="Calibri"/>
                <a:ea typeface="+mj-ea"/>
                <a:cs typeface="+mj-cs"/>
              </a:rPr>
              <a:t>08.30'dan itibaren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belirtilen sınav salonlara alınmasını sağlayınız.</a:t>
            </a:r>
          </a:p>
          <a:p>
            <a:pPr marL="457200" lvl="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Öğrenciler</a:t>
            </a:r>
            <a:r>
              <a:rPr lang="tr-TR" sz="2600" b="1" dirty="0">
                <a:solidFill>
                  <a:srgbClr val="C00000"/>
                </a:solidFill>
                <a:effectLst>
                  <a:outerShdw blurRad="38100" dist="38100" dir="2700000" algn="tl">
                    <a:srgbClr val="000000">
                      <a:alpha val="43137"/>
                    </a:srgbClr>
                  </a:outerShdw>
                </a:effectLst>
              </a:rPr>
              <a:t>, sınav salonlarına  </a:t>
            </a:r>
            <a:r>
              <a:rPr lang="tr-TR" sz="2600" b="1" dirty="0">
                <a:solidFill>
                  <a:srgbClr val="0C0000"/>
                </a:solidFill>
                <a:effectLst>
                  <a:outerShdw blurRad="38100" dist="38100" dir="2700000" algn="tl">
                    <a:srgbClr val="000000">
                      <a:alpha val="43137"/>
                    </a:srgbClr>
                  </a:outerShdw>
                </a:effectLst>
              </a:rPr>
              <a:t>üst araması </a:t>
            </a:r>
            <a:r>
              <a:rPr lang="tr-TR" sz="2600" b="1" dirty="0" smtClean="0">
                <a:solidFill>
                  <a:srgbClr val="0C0000"/>
                </a:solidFill>
                <a:effectLst>
                  <a:outerShdw blurRad="38100" dist="38100" dir="2700000" algn="tl">
                    <a:srgbClr val="000000">
                      <a:alpha val="43137"/>
                    </a:srgbClr>
                  </a:outerShdw>
                </a:effectLst>
              </a:rPr>
              <a:t>yapılmaksızın </a:t>
            </a:r>
            <a:r>
              <a:rPr lang="tr-TR" sz="2600" b="1" dirty="0" smtClean="0">
                <a:solidFill>
                  <a:srgbClr val="C00000"/>
                </a:solidFill>
                <a:effectLst>
                  <a:outerShdw blurRad="38100" dist="38100" dir="2700000" algn="tl">
                    <a:srgbClr val="000000">
                      <a:alpha val="43137"/>
                    </a:srgbClr>
                  </a:outerShdw>
                </a:effectLst>
              </a:rPr>
              <a:t>alınacaklardır.</a:t>
            </a:r>
            <a:r>
              <a:rPr lang="tr-TR" sz="2600" b="1" dirty="0">
                <a:solidFill>
                  <a:srgbClr val="C00000"/>
                </a:solidFill>
                <a:effectLst>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Ancak ders dokümanı, sözlük, hesap makinası, çanta, cep telefonu, saat, kulaklık, kolye, küpe, bilezik, yüzük, vb. eşyalar ve her türlü elektronik cihazlar ile </a:t>
            </a:r>
            <a:r>
              <a:rPr lang="tr-TR" sz="2600" b="1" dirty="0" smtClean="0">
                <a:solidFill>
                  <a:srgbClr val="0C0000"/>
                </a:solidFill>
                <a:effectLst>
                  <a:outerShdw blurRad="38100" dist="38100" dir="2700000" algn="tl">
                    <a:srgbClr val="000000">
                      <a:alpha val="43137"/>
                    </a:srgbClr>
                  </a:outerShdw>
                </a:effectLst>
                <a:latin typeface="Calibri"/>
              </a:rPr>
              <a:t>sınava girmelerine izin verilmeyecektir.</a:t>
            </a:r>
            <a:endParaRPr lang="tr-TR" sz="2600" b="1" dirty="0" smtClean="0">
              <a:solidFill>
                <a:srgbClr val="0C0000"/>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12</a:t>
            </a:fld>
            <a:endParaRPr lang="en-US"/>
          </a:p>
        </p:txBody>
      </p:sp>
    </p:spTree>
    <p:extLst>
      <p:ext uri="{BB962C8B-B14F-4D97-AF65-F5344CB8AC3E}">
        <p14:creationId xmlns="" xmlns:p14="http://schemas.microsoft.com/office/powerpoint/2010/main" val="176311353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63773"/>
            <a:ext cx="9143999" cy="627797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Ø"/>
            </a:pPr>
            <a:r>
              <a:rPr lang="tr-TR" sz="2400" b="1" dirty="0">
                <a:solidFill>
                  <a:srgbClr val="C00000"/>
                </a:solidFill>
                <a:effectLst>
                  <a:outerShdw blurRad="38100" dist="38100" dir="2700000" algn="tl">
                    <a:srgbClr val="000000">
                      <a:alpha val="43137"/>
                    </a:srgbClr>
                  </a:outerShdw>
                </a:effectLst>
                <a:latin typeface="Calibri"/>
              </a:rPr>
              <a:t>Her dersin sınavı başladıktan sonra </a:t>
            </a:r>
            <a:r>
              <a:rPr lang="tr-TR" sz="2400" b="1" dirty="0" smtClean="0">
                <a:solidFill>
                  <a:prstClr val="black"/>
                </a:solidFill>
                <a:effectLst>
                  <a:outerShdw blurRad="38100" dist="38100" dir="2700000" algn="tl">
                    <a:srgbClr val="000000">
                      <a:alpha val="43137"/>
                    </a:srgbClr>
                  </a:outerShdw>
                </a:effectLst>
                <a:latin typeface="Calibri"/>
              </a:rPr>
              <a:t>ilk </a:t>
            </a:r>
            <a:r>
              <a:rPr lang="tr-TR" sz="2400" b="1" dirty="0">
                <a:solidFill>
                  <a:prstClr val="black"/>
                </a:solidFill>
                <a:effectLst>
                  <a:outerShdw blurRad="38100" dist="38100" dir="2700000" algn="tl">
                    <a:srgbClr val="000000">
                      <a:alpha val="43137"/>
                    </a:srgbClr>
                  </a:outerShdw>
                </a:effectLst>
                <a:latin typeface="Calibri"/>
              </a:rPr>
              <a:t>15 dakika </a:t>
            </a:r>
            <a:r>
              <a:rPr lang="tr-TR" sz="2400" b="1" dirty="0">
                <a:solidFill>
                  <a:srgbClr val="C00000"/>
                </a:solidFill>
                <a:effectLst>
                  <a:outerShdw blurRad="38100" dist="38100" dir="2700000" algn="tl">
                    <a:srgbClr val="000000">
                      <a:alpha val="43137"/>
                    </a:srgbClr>
                  </a:outerShdw>
                </a:effectLst>
                <a:latin typeface="Calibri"/>
              </a:rPr>
              <a:t>içinde gelen öğrenciler </a:t>
            </a:r>
            <a:r>
              <a:rPr lang="tr-TR" sz="2400" b="1" dirty="0" smtClean="0">
                <a:solidFill>
                  <a:srgbClr val="C00000"/>
                </a:solidFill>
                <a:effectLst>
                  <a:outerShdw blurRad="38100" dist="38100" dir="2700000" algn="tl">
                    <a:srgbClr val="000000">
                      <a:alpha val="43137"/>
                    </a:srgbClr>
                  </a:outerShdw>
                </a:effectLst>
                <a:latin typeface="Calibri"/>
              </a:rPr>
              <a:t>sınava alınacak, bu öğrencilere ek süre verilmeyecektir.</a:t>
            </a:r>
          </a:p>
          <a:p>
            <a:pPr marL="457200" indent="-4572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Her </a:t>
            </a:r>
            <a:r>
              <a:rPr lang="tr-TR" sz="2400" b="1" dirty="0">
                <a:solidFill>
                  <a:srgbClr val="C00000"/>
                </a:solidFill>
                <a:effectLst>
                  <a:outerShdw blurRad="38100" dist="38100" dir="2700000" algn="tl">
                    <a:srgbClr val="000000">
                      <a:alpha val="43137"/>
                    </a:srgbClr>
                  </a:outerShdw>
                </a:effectLst>
                <a:latin typeface="Calibri"/>
              </a:rPr>
              <a:t>dersin sınavında </a:t>
            </a:r>
            <a:r>
              <a:rPr lang="tr-TR" sz="2400" b="1" u="sng" dirty="0" smtClean="0">
                <a:solidFill>
                  <a:prstClr val="black"/>
                </a:solidFill>
                <a:effectLst>
                  <a:outerShdw blurRad="38100" dist="38100" dir="2700000" algn="tl">
                    <a:srgbClr val="000000">
                      <a:alpha val="43137"/>
                    </a:srgbClr>
                  </a:outerShdw>
                </a:effectLst>
                <a:latin typeface="Calibri"/>
              </a:rPr>
              <a:t>ilk </a:t>
            </a:r>
            <a:r>
              <a:rPr lang="tr-TR" sz="2400" b="1" u="sng" dirty="0">
                <a:solidFill>
                  <a:prstClr val="black"/>
                </a:solidFill>
                <a:effectLst>
                  <a:outerShdw blurRad="38100" dist="38100" dir="2700000" algn="tl">
                    <a:srgbClr val="000000">
                      <a:alpha val="43137"/>
                    </a:srgbClr>
                  </a:outerShdw>
                </a:effectLst>
                <a:latin typeface="Calibri"/>
              </a:rPr>
              <a:t>20 dakika</a:t>
            </a:r>
            <a:r>
              <a:rPr lang="tr-TR" sz="2400" b="1" dirty="0">
                <a:solidFill>
                  <a:prstClr val="black"/>
                </a:solidFill>
                <a:effectLst>
                  <a:outerShdw blurRad="38100" dist="38100" dir="2700000" algn="tl">
                    <a:srgbClr val="000000">
                      <a:alpha val="43137"/>
                    </a:srgbClr>
                  </a:outerShdw>
                </a:effectLst>
                <a:latin typeface="Calibri"/>
              </a:rPr>
              <a:t> </a:t>
            </a:r>
            <a:r>
              <a:rPr lang="tr-TR" sz="2400" b="1" dirty="0" smtClean="0">
                <a:solidFill>
                  <a:srgbClr val="C00000"/>
                </a:solidFill>
                <a:effectLst>
                  <a:outerShdw blurRad="38100" dist="38100" dir="2700000" algn="tl">
                    <a:srgbClr val="000000">
                      <a:alpha val="43137"/>
                    </a:srgbClr>
                  </a:outerShdw>
                </a:effectLst>
                <a:latin typeface="Calibri"/>
              </a:rPr>
              <a:t>süresince </a:t>
            </a:r>
            <a:r>
              <a:rPr lang="tr-TR" sz="2400" b="1" dirty="0">
                <a:solidFill>
                  <a:srgbClr val="C00000"/>
                </a:solidFill>
                <a:effectLst>
                  <a:outerShdw blurRad="38100" dist="38100" dir="2700000" algn="tl">
                    <a:srgbClr val="000000">
                      <a:alpha val="43137"/>
                    </a:srgbClr>
                  </a:outerShdw>
                </a:effectLst>
                <a:latin typeface="Calibri"/>
              </a:rPr>
              <a:t>öğrenciler sınav salonunu </a:t>
            </a:r>
            <a:r>
              <a:rPr lang="tr-TR" sz="2400" b="1" dirty="0" smtClean="0">
                <a:solidFill>
                  <a:srgbClr val="C00000"/>
                </a:solidFill>
                <a:effectLst>
                  <a:outerShdw blurRad="38100" dist="38100" dir="2700000" algn="tl">
                    <a:srgbClr val="000000">
                      <a:alpha val="43137"/>
                    </a:srgbClr>
                  </a:outerShdw>
                </a:effectLst>
                <a:latin typeface="Calibri"/>
              </a:rPr>
              <a:t>terk edemeyeceklerdir.</a:t>
            </a:r>
          </a:p>
          <a:p>
            <a:pPr marL="457200" indent="-4572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Her dersin sınavında </a:t>
            </a:r>
            <a:r>
              <a:rPr lang="tr-TR" sz="2400" b="1" u="sng" dirty="0" smtClean="0">
                <a:effectLst>
                  <a:outerShdw blurRad="38100" dist="38100" dir="2700000" algn="tl">
                    <a:srgbClr val="000000">
                      <a:alpha val="43137"/>
                    </a:srgbClr>
                  </a:outerShdw>
                </a:effectLst>
                <a:latin typeface="Calibri"/>
              </a:rPr>
              <a:t>son 5 dakika </a:t>
            </a:r>
            <a:r>
              <a:rPr lang="tr-TR" sz="2400" b="1" dirty="0" smtClean="0">
                <a:solidFill>
                  <a:srgbClr val="C00000"/>
                </a:solidFill>
                <a:effectLst>
                  <a:outerShdw blurRad="38100" dist="38100" dir="2700000" algn="tl">
                    <a:srgbClr val="000000">
                      <a:alpha val="43137"/>
                    </a:srgbClr>
                  </a:outerShdw>
                </a:effectLst>
                <a:latin typeface="Calibri"/>
              </a:rPr>
              <a:t>öğrenciler </a:t>
            </a:r>
            <a:r>
              <a:rPr lang="tr-TR" sz="2400" b="1" dirty="0">
                <a:solidFill>
                  <a:srgbClr val="C00000"/>
                </a:solidFill>
                <a:effectLst>
                  <a:outerShdw blurRad="38100" dist="38100" dir="2700000" algn="tl">
                    <a:srgbClr val="000000">
                      <a:alpha val="43137"/>
                    </a:srgbClr>
                  </a:outerShdw>
                </a:effectLst>
                <a:latin typeface="Calibri"/>
                <a:ea typeface="+mn-ea"/>
              </a:rPr>
              <a:t>sınav salonunu terk edemeyeceklerdir.</a:t>
            </a:r>
            <a:endParaRPr lang="tr-TR" sz="2400" b="1" dirty="0" smtClean="0">
              <a:solidFill>
                <a:srgbClr val="C00000"/>
              </a:solidFill>
              <a:effectLst>
                <a:outerShdw blurRad="38100" dist="38100" dir="2700000" algn="tl">
                  <a:srgbClr val="000000">
                    <a:alpha val="43137"/>
                  </a:srgbClr>
                </a:outerShdw>
              </a:effectLst>
              <a:latin typeface="Calibri"/>
            </a:endParaRPr>
          </a:p>
          <a:p>
            <a:pPr marL="457200" indent="-4572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ea typeface="+mn-ea"/>
              </a:rPr>
              <a:t>Sınav </a:t>
            </a:r>
            <a:r>
              <a:rPr lang="tr-TR" sz="2400" b="1" dirty="0">
                <a:solidFill>
                  <a:srgbClr val="C00000"/>
                </a:solidFill>
                <a:effectLst>
                  <a:outerShdw blurRad="38100" dist="38100" dir="2700000" algn="tl">
                    <a:srgbClr val="000000">
                      <a:alpha val="43137"/>
                    </a:srgbClr>
                  </a:outerShdw>
                </a:effectLst>
                <a:latin typeface="Calibri"/>
                <a:ea typeface="+mn-ea"/>
              </a:rPr>
              <a:t>süresince, </a:t>
            </a:r>
            <a:r>
              <a:rPr lang="tr-TR" sz="2400" b="1" dirty="0">
                <a:solidFill>
                  <a:srgbClr val="0C0000"/>
                </a:solidFill>
                <a:effectLst>
                  <a:outerShdw blurRad="38100" dist="38100" dir="2700000" algn="tl">
                    <a:srgbClr val="000000">
                      <a:alpha val="43137"/>
                    </a:srgbClr>
                  </a:outerShdw>
                </a:effectLst>
                <a:latin typeface="Calibri"/>
                <a:ea typeface="+mn-ea"/>
              </a:rPr>
              <a:t>görevliler dışındaki kişilerin </a:t>
            </a:r>
            <a:r>
              <a:rPr lang="tr-TR" sz="2400" b="1" dirty="0">
                <a:solidFill>
                  <a:srgbClr val="C00000"/>
                </a:solidFill>
                <a:effectLst>
                  <a:outerShdw blurRad="38100" dist="38100" dir="2700000" algn="tl">
                    <a:srgbClr val="000000">
                      <a:alpha val="43137"/>
                    </a:srgbClr>
                  </a:outerShdw>
                </a:effectLst>
                <a:latin typeface="Calibri"/>
                <a:ea typeface="+mn-ea"/>
              </a:rPr>
              <a:t>sınav binasına ve salonlara girmemelerini </a:t>
            </a:r>
            <a:r>
              <a:rPr lang="tr-TR" sz="2400" b="1" dirty="0" smtClean="0">
                <a:solidFill>
                  <a:srgbClr val="C00000"/>
                </a:solidFill>
                <a:effectLst>
                  <a:outerShdw blurRad="38100" dist="38100" dir="2700000" algn="tl">
                    <a:srgbClr val="000000">
                      <a:alpha val="43137"/>
                    </a:srgbClr>
                  </a:outerShdw>
                </a:effectLst>
                <a:latin typeface="Calibri"/>
                <a:ea typeface="+mn-ea"/>
              </a:rPr>
              <a:t>sağlayınız.</a:t>
            </a:r>
          </a:p>
          <a:p>
            <a:pPr marL="457200" indent="-4572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ea typeface="+mn-ea"/>
              </a:rPr>
              <a:t>Sınav </a:t>
            </a:r>
            <a:r>
              <a:rPr lang="tr-TR" sz="2400" b="1" dirty="0">
                <a:solidFill>
                  <a:srgbClr val="C00000"/>
                </a:solidFill>
                <a:effectLst>
                  <a:outerShdw blurRad="38100" dist="38100" dir="2700000" algn="tl">
                    <a:srgbClr val="000000">
                      <a:alpha val="43137"/>
                    </a:srgbClr>
                  </a:outerShdw>
                </a:effectLst>
                <a:latin typeface="Calibri"/>
                <a:ea typeface="+mn-ea"/>
              </a:rPr>
              <a:t>esnasında, sınav salonlarını kontrol </a:t>
            </a:r>
            <a:r>
              <a:rPr lang="tr-TR" sz="2400" b="1" dirty="0" smtClean="0">
                <a:solidFill>
                  <a:srgbClr val="C00000"/>
                </a:solidFill>
                <a:effectLst>
                  <a:outerShdw blurRad="38100" dist="38100" dir="2700000" algn="tl">
                    <a:srgbClr val="000000">
                      <a:alpha val="43137"/>
                    </a:srgbClr>
                  </a:outerShdw>
                </a:effectLst>
                <a:latin typeface="Calibri"/>
                <a:ea typeface="+mn-ea"/>
              </a:rPr>
              <a:t>ediniz.</a:t>
            </a:r>
          </a:p>
          <a:p>
            <a:pPr marL="457200" indent="-457200" algn="just">
              <a:lnSpc>
                <a:spcPct val="150000"/>
              </a:lnSpc>
              <a:buFont typeface="Wingdings" pitchFamily="2" charset="2"/>
              <a:buChar char="Ø"/>
            </a:pPr>
            <a:r>
              <a:rPr lang="tr-TR" sz="2400" b="1" dirty="0" smtClean="0">
                <a:solidFill>
                  <a:prstClr val="black"/>
                </a:solidFill>
                <a:effectLst>
                  <a:outerShdw blurRad="38100" dist="38100" dir="2700000" algn="tl">
                    <a:srgbClr val="000000">
                      <a:alpha val="43137"/>
                    </a:srgbClr>
                  </a:outerShdw>
                </a:effectLst>
                <a:latin typeface="Calibri"/>
                <a:ea typeface="+mn-ea"/>
              </a:rPr>
              <a:t>Gerektiğinde </a:t>
            </a:r>
            <a:r>
              <a:rPr lang="tr-TR" sz="2400" b="1" dirty="0">
                <a:solidFill>
                  <a:prstClr val="black"/>
                </a:solidFill>
                <a:effectLst>
                  <a:outerShdw blurRad="38100" dist="38100" dir="2700000" algn="tl">
                    <a:srgbClr val="000000">
                      <a:alpha val="43137"/>
                    </a:srgbClr>
                  </a:outerShdw>
                </a:effectLst>
                <a:latin typeface="Calibri"/>
                <a:ea typeface="+mn-ea"/>
              </a:rPr>
              <a:t>görevlileri uyarınız,</a:t>
            </a:r>
            <a:r>
              <a:rPr lang="tr-TR" sz="2400" b="1" dirty="0">
                <a:solidFill>
                  <a:srgbClr val="C00000"/>
                </a:solidFill>
                <a:effectLst>
                  <a:outerShdw blurRad="38100" dist="38100" dir="2700000" algn="tl">
                    <a:srgbClr val="000000">
                      <a:alpha val="43137"/>
                    </a:srgbClr>
                  </a:outerShdw>
                </a:effectLst>
                <a:latin typeface="Calibri"/>
                <a:ea typeface="+mn-ea"/>
              </a:rPr>
              <a:t> sınavın sorunsuz yapılmasını sağlayınız. </a:t>
            </a:r>
          </a:p>
          <a:p>
            <a:pPr algn="just">
              <a:lnSpc>
                <a:spcPct val="150000"/>
              </a:lnSpc>
            </a:pPr>
            <a:endParaRPr lang="tr-TR" sz="2400" b="1" dirty="0" smtClean="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13</a:t>
            </a:fld>
            <a:endParaRPr lang="en-US"/>
          </a:p>
        </p:txBody>
      </p:sp>
    </p:spTree>
    <p:extLst>
      <p:ext uri="{BB962C8B-B14F-4D97-AF65-F5344CB8AC3E}">
        <p14:creationId xmlns="" xmlns:p14="http://schemas.microsoft.com/office/powerpoint/2010/main" val="176070470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09182"/>
            <a:ext cx="9143999" cy="6141493"/>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lvl="0" indent="-468000" algn="just">
              <a:lnSpc>
                <a:spcPts val="3800"/>
              </a:lnSpc>
              <a:buFont typeface="Wingdings" pitchFamily="2" charset="2"/>
              <a:buChar char="Ø"/>
            </a:pPr>
            <a:r>
              <a:rPr lang="tr-TR" sz="2500" b="1" dirty="0">
                <a:solidFill>
                  <a:srgbClr val="C00000"/>
                </a:solidFill>
                <a:effectLst>
                  <a:outerShdw blurRad="38100" dist="38100" dir="2700000" algn="tl">
                    <a:srgbClr val="000000">
                      <a:alpha val="43137"/>
                    </a:srgbClr>
                  </a:outerShdw>
                </a:effectLst>
                <a:latin typeface="Calibri"/>
                <a:ea typeface="+mj-ea"/>
                <a:cs typeface="+mj-cs"/>
              </a:rPr>
              <a:t>Sınavın </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bitiminde salon </a:t>
            </a:r>
            <a:r>
              <a:rPr lang="tr-TR" sz="2500" b="1" dirty="0">
                <a:solidFill>
                  <a:srgbClr val="C00000"/>
                </a:solidFill>
                <a:effectLst>
                  <a:outerShdw blurRad="38100" dist="38100" dir="2700000" algn="tl">
                    <a:srgbClr val="000000">
                      <a:alpha val="43137"/>
                    </a:srgbClr>
                  </a:outerShdw>
                </a:effectLst>
                <a:latin typeface="Calibri"/>
                <a:ea typeface="+mj-ea"/>
                <a:cs typeface="+mj-cs"/>
              </a:rPr>
              <a:t>başkanları tarafından ağzı kapatılmış halde getirilen ve </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içinde </a:t>
            </a:r>
            <a:r>
              <a:rPr lang="tr-TR" sz="2500" b="1" dirty="0" smtClean="0">
                <a:solidFill>
                  <a:srgbClr val="0C0000"/>
                </a:solidFill>
                <a:effectLst>
                  <a:outerShdw blurRad="38100" dist="38100" dir="2700000" algn="tl">
                    <a:srgbClr val="000000">
                      <a:alpha val="43137"/>
                    </a:srgbClr>
                  </a:outerShdw>
                </a:effectLst>
                <a:latin typeface="Calibri"/>
                <a:ea typeface="+mj-ea"/>
                <a:cs typeface="+mj-cs"/>
              </a:rPr>
              <a:t>cevap kâğıtları ve yoklama listesi</a:t>
            </a:r>
            <a:r>
              <a:rPr lang="tr-TR" sz="2500" b="1" dirty="0" smtClean="0">
                <a:effectLst>
                  <a:outerShdw blurRad="38100" dist="38100" dir="2700000" algn="tl">
                    <a:srgbClr val="000000">
                      <a:alpha val="43137"/>
                    </a:srgbClr>
                  </a:outerShdw>
                </a:effectLst>
                <a:latin typeface="Calibri"/>
                <a:ea typeface="+mj-ea"/>
                <a:cs typeface="+mj-cs"/>
              </a:rPr>
              <a:t>nin</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 </a:t>
            </a:r>
            <a:r>
              <a:rPr lang="tr-TR" sz="2500" b="1" dirty="0">
                <a:solidFill>
                  <a:srgbClr val="C00000"/>
                </a:solidFill>
                <a:effectLst>
                  <a:outerShdw blurRad="38100" dist="38100" dir="2700000" algn="tl">
                    <a:srgbClr val="000000">
                      <a:alpha val="43137"/>
                    </a:srgbClr>
                  </a:outerShdw>
                </a:effectLst>
                <a:latin typeface="Calibri"/>
                <a:ea typeface="+mj-ea"/>
                <a:cs typeface="+mj-cs"/>
              </a:rPr>
              <a:t>bulunduğu </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sınav </a:t>
            </a:r>
            <a:r>
              <a:rPr lang="tr-TR" sz="2500" b="1" dirty="0">
                <a:solidFill>
                  <a:srgbClr val="C00000"/>
                </a:solidFill>
                <a:effectLst>
                  <a:outerShdw blurRad="38100" dist="38100" dir="2700000" algn="tl">
                    <a:srgbClr val="000000">
                      <a:alpha val="43137"/>
                    </a:srgbClr>
                  </a:outerShdw>
                </a:effectLst>
                <a:latin typeface="Calibri"/>
                <a:ea typeface="+mj-ea"/>
                <a:cs typeface="+mj-cs"/>
              </a:rPr>
              <a:t>güvenlik poşetlerini </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imza </a:t>
            </a:r>
            <a:r>
              <a:rPr lang="tr-TR" sz="2500" b="1" dirty="0">
                <a:solidFill>
                  <a:srgbClr val="C00000"/>
                </a:solidFill>
                <a:effectLst>
                  <a:outerShdw blurRad="38100" dist="38100" dir="2700000" algn="tl">
                    <a:srgbClr val="000000">
                      <a:alpha val="43137"/>
                    </a:srgbClr>
                  </a:outerShdw>
                </a:effectLst>
                <a:latin typeface="Calibri"/>
                <a:ea typeface="+mj-ea"/>
                <a:cs typeface="+mj-cs"/>
              </a:rPr>
              <a:t>karşılığında teslim </a:t>
            </a:r>
            <a:r>
              <a:rPr lang="tr-TR" sz="2500" b="1" dirty="0" smtClean="0">
                <a:solidFill>
                  <a:srgbClr val="C00000"/>
                </a:solidFill>
                <a:effectLst>
                  <a:outerShdw blurRad="38100" dist="38100" dir="2700000" algn="tl">
                    <a:srgbClr val="000000">
                      <a:alpha val="43137"/>
                    </a:srgbClr>
                  </a:outerShdw>
                </a:effectLst>
                <a:latin typeface="Calibri"/>
                <a:ea typeface="+mj-ea"/>
                <a:cs typeface="+mj-cs"/>
              </a:rPr>
              <a:t>alınız.</a:t>
            </a:r>
            <a:r>
              <a:rPr lang="tr-TR" sz="2600" b="1" dirty="0">
                <a:solidFill>
                  <a:srgbClr val="C00000"/>
                </a:solidFill>
                <a:effectLst>
                  <a:outerShdw blurRad="38100" dist="38100" dir="2700000" algn="tl">
                    <a:srgbClr val="000000">
                      <a:alpha val="43137"/>
                    </a:srgbClr>
                  </a:outerShdw>
                </a:effectLst>
                <a:latin typeface="Calibri"/>
                <a:ea typeface="+mn-ea"/>
              </a:rPr>
              <a:t> </a:t>
            </a:r>
            <a:endParaRPr lang="tr-TR" sz="2600" b="1" dirty="0" smtClean="0">
              <a:solidFill>
                <a:srgbClr val="C00000"/>
              </a:solidFill>
              <a:effectLst>
                <a:outerShdw blurRad="38100" dist="38100" dir="2700000" algn="tl">
                  <a:srgbClr val="000000">
                    <a:alpha val="43137"/>
                  </a:srgbClr>
                </a:outerShdw>
              </a:effectLst>
              <a:latin typeface="Calibri"/>
              <a:ea typeface="+mn-ea"/>
            </a:endParaRPr>
          </a:p>
          <a:p>
            <a:pPr marL="342900" lvl="0" indent="-468000" algn="just">
              <a:lnSpc>
                <a:spcPts val="38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n-ea"/>
              </a:rPr>
              <a:t>Sınav </a:t>
            </a:r>
            <a:r>
              <a:rPr lang="tr-TR" sz="2600" b="1" dirty="0">
                <a:solidFill>
                  <a:srgbClr val="C00000"/>
                </a:solidFill>
                <a:effectLst>
                  <a:outerShdw blurRad="38100" dist="38100" dir="2700000" algn="tl">
                    <a:srgbClr val="000000">
                      <a:alpha val="43137"/>
                    </a:srgbClr>
                  </a:outerShdw>
                </a:effectLst>
                <a:latin typeface="Calibri"/>
                <a:ea typeface="+mn-ea"/>
              </a:rPr>
              <a:t>salonunda tutanak düzenlenmiş ise </a:t>
            </a:r>
            <a:r>
              <a:rPr lang="tr-TR" sz="2600" b="1" dirty="0">
                <a:solidFill>
                  <a:srgbClr val="0C0000"/>
                </a:solidFill>
                <a:effectLst>
                  <a:outerShdw blurRad="38100" dist="38100" dir="2700000" algn="tl">
                    <a:srgbClr val="000000">
                      <a:alpha val="43137"/>
                    </a:srgbClr>
                  </a:outerShdw>
                </a:effectLst>
                <a:latin typeface="Calibri"/>
                <a:ea typeface="+mn-ea"/>
              </a:rPr>
              <a:t>Öğrenci Yoklama Listesi </a:t>
            </a:r>
            <a:r>
              <a:rPr lang="tr-TR" sz="2600" b="1" dirty="0">
                <a:solidFill>
                  <a:srgbClr val="C00000"/>
                </a:solidFill>
                <a:effectLst>
                  <a:outerShdw blurRad="38100" dist="38100" dir="2700000" algn="tl">
                    <a:srgbClr val="000000">
                      <a:alpha val="43137"/>
                    </a:srgbClr>
                  </a:outerShdw>
                </a:effectLst>
                <a:latin typeface="Calibri"/>
                <a:ea typeface="+mn-ea"/>
              </a:rPr>
              <a:t>üzerinde </a:t>
            </a:r>
            <a:r>
              <a:rPr lang="tr-TR" sz="2600" b="1" dirty="0">
                <a:solidFill>
                  <a:srgbClr val="0C0000"/>
                </a:solidFill>
                <a:effectLst>
                  <a:outerShdw blurRad="38100" dist="38100" dir="2700000" algn="tl">
                    <a:srgbClr val="000000">
                      <a:alpha val="43137"/>
                    </a:srgbClr>
                  </a:outerShdw>
                </a:effectLst>
                <a:latin typeface="Calibri"/>
                <a:ea typeface="+mn-ea"/>
              </a:rPr>
              <a:t>‘Bu salon için tutanak tutulmuştur’ </a:t>
            </a:r>
            <a:r>
              <a:rPr lang="tr-TR" sz="2600" b="1" dirty="0">
                <a:solidFill>
                  <a:srgbClr val="C00000"/>
                </a:solidFill>
                <a:effectLst>
                  <a:outerShdw blurRad="38100" dist="38100" dir="2700000" algn="tl">
                    <a:srgbClr val="000000">
                      <a:alpha val="43137"/>
                    </a:srgbClr>
                  </a:outerShdw>
                </a:effectLst>
                <a:latin typeface="Calibri"/>
                <a:ea typeface="+mn-ea"/>
              </a:rPr>
              <a:t>alanını kodlamayı unutmayınız</a:t>
            </a:r>
            <a:r>
              <a:rPr lang="tr-TR" sz="2600" b="1" dirty="0" smtClean="0">
                <a:solidFill>
                  <a:srgbClr val="C00000"/>
                </a:solidFill>
                <a:effectLst>
                  <a:outerShdw blurRad="38100" dist="38100" dir="2700000" algn="tl">
                    <a:srgbClr val="000000">
                      <a:alpha val="43137"/>
                    </a:srgbClr>
                  </a:outerShdw>
                </a:effectLst>
                <a:latin typeface="Calibri"/>
                <a:ea typeface="+mn-ea"/>
              </a:rPr>
              <a:t>.</a:t>
            </a:r>
            <a:endParaRPr lang="tr-TR" sz="2500" b="1" dirty="0" smtClean="0">
              <a:solidFill>
                <a:srgbClr val="C00000"/>
              </a:solidFill>
              <a:effectLst>
                <a:outerShdw blurRad="38100" dist="38100" dir="2700000" algn="tl">
                  <a:srgbClr val="000000">
                    <a:alpha val="43137"/>
                  </a:srgbClr>
                </a:outerShdw>
              </a:effectLst>
              <a:latin typeface="Calibri"/>
              <a:ea typeface="+mj-ea"/>
              <a:cs typeface="+mj-cs"/>
            </a:endParaRPr>
          </a:p>
          <a:p>
            <a:pPr marL="457200" indent="-457200">
              <a:lnSpc>
                <a:spcPts val="3800"/>
              </a:lnSpc>
              <a:buFont typeface="Wingdings" pitchFamily="2" charset="2"/>
              <a:buChar char="Ø"/>
            </a:pPr>
            <a:r>
              <a:rPr lang="tr-TR" sz="2500" b="1" dirty="0" smtClean="0">
                <a:solidFill>
                  <a:srgbClr val="C00000"/>
                </a:solidFill>
                <a:effectLst>
                  <a:outerShdw blurRad="38100" dist="38100" dir="2700000" algn="tl">
                    <a:srgbClr val="000000">
                      <a:alpha val="43137"/>
                    </a:srgbClr>
                  </a:outerShdw>
                </a:effectLst>
                <a:latin typeface="Calibri"/>
                <a:ea typeface="+mn-ea"/>
              </a:rPr>
              <a:t>Soru </a:t>
            </a:r>
            <a:r>
              <a:rPr lang="tr-TR" sz="2500" b="1" dirty="0">
                <a:solidFill>
                  <a:srgbClr val="C00000"/>
                </a:solidFill>
                <a:effectLst>
                  <a:outerShdw blurRad="38100" dist="38100" dir="2700000" algn="tl">
                    <a:srgbClr val="000000">
                      <a:alpha val="43137"/>
                    </a:srgbClr>
                  </a:outerShdw>
                </a:effectLst>
                <a:latin typeface="Calibri"/>
                <a:ea typeface="+mn-ea"/>
              </a:rPr>
              <a:t>kitapçıklarını geri dönüş sınav </a:t>
            </a:r>
            <a:r>
              <a:rPr lang="tr-TR" sz="2500" b="1" dirty="0" smtClean="0">
                <a:solidFill>
                  <a:srgbClr val="C00000"/>
                </a:solidFill>
                <a:effectLst>
                  <a:outerShdw blurRad="38100" dist="38100" dir="2700000" algn="tl">
                    <a:srgbClr val="000000">
                      <a:alpha val="43137"/>
                    </a:srgbClr>
                  </a:outerShdw>
                </a:effectLst>
                <a:latin typeface="Calibri"/>
                <a:ea typeface="+mn-ea"/>
              </a:rPr>
              <a:t>evrak kutularına </a:t>
            </a:r>
            <a:r>
              <a:rPr lang="tr-TR" sz="2500" b="1" dirty="0" smtClean="0">
                <a:solidFill>
                  <a:prstClr val="black"/>
                </a:solidFill>
                <a:effectLst>
                  <a:outerShdw blurRad="38100" dist="38100" dir="2700000" algn="tl">
                    <a:srgbClr val="000000">
                      <a:alpha val="43137"/>
                    </a:srgbClr>
                  </a:outerShdw>
                </a:effectLst>
                <a:latin typeface="Calibri"/>
                <a:ea typeface="+mn-ea"/>
              </a:rPr>
              <a:t>koymayınız</a:t>
            </a:r>
            <a:r>
              <a:rPr lang="tr-TR" sz="2500" b="1" dirty="0">
                <a:solidFill>
                  <a:prstClr val="black"/>
                </a:solidFill>
                <a:effectLst>
                  <a:outerShdw blurRad="38100" dist="38100" dir="2700000" algn="tl">
                    <a:srgbClr val="000000">
                      <a:alpha val="43137"/>
                    </a:srgbClr>
                  </a:outerShdw>
                </a:effectLst>
                <a:latin typeface="Calibri"/>
                <a:ea typeface="+mn-ea"/>
              </a:rPr>
              <a:t>!</a:t>
            </a:r>
            <a:r>
              <a:rPr lang="tr-TR" sz="2500" b="1" dirty="0">
                <a:solidFill>
                  <a:srgbClr val="C00000"/>
                </a:solidFill>
                <a:effectLst>
                  <a:outerShdw blurRad="38100" dist="38100" dir="2700000" algn="tl">
                    <a:srgbClr val="000000">
                      <a:alpha val="43137"/>
                    </a:srgbClr>
                  </a:outerShdw>
                </a:effectLst>
                <a:latin typeface="Calibri"/>
                <a:ea typeface="+mn-ea"/>
              </a:rPr>
              <a:t> </a:t>
            </a:r>
            <a:endParaRPr lang="tr-TR" sz="2500" b="1" dirty="0" smtClean="0">
              <a:solidFill>
                <a:srgbClr val="0C0000"/>
              </a:solidFill>
              <a:effectLst>
                <a:outerShdw blurRad="38100" dist="38100" dir="2700000" algn="tl">
                  <a:srgbClr val="000000">
                    <a:alpha val="43137"/>
                  </a:srgbClr>
                </a:outerShdw>
              </a:effectLst>
              <a:latin typeface="Calibri"/>
              <a:ea typeface="+mn-ea"/>
            </a:endParaRPr>
          </a:p>
          <a:p>
            <a:pPr marL="457200" indent="-457200">
              <a:lnSpc>
                <a:spcPts val="3800"/>
              </a:lnSpc>
              <a:buFont typeface="Wingdings" pitchFamily="2" charset="2"/>
              <a:buChar char="Ø"/>
            </a:pPr>
            <a:r>
              <a:rPr lang="tr-TR" sz="2500" b="1" dirty="0" smtClean="0">
                <a:solidFill>
                  <a:srgbClr val="C00000"/>
                </a:solidFill>
                <a:effectLst>
                  <a:outerShdw blurRad="38100" dist="38100" dir="2700000" algn="tl">
                    <a:srgbClr val="000000">
                      <a:alpha val="43137"/>
                    </a:srgbClr>
                  </a:outerShdw>
                </a:effectLst>
                <a:latin typeface="Calibri"/>
                <a:ea typeface="+mn-ea"/>
              </a:rPr>
              <a:t>Soru </a:t>
            </a:r>
            <a:r>
              <a:rPr lang="tr-TR" sz="2500" b="1" dirty="0">
                <a:solidFill>
                  <a:srgbClr val="C00000"/>
                </a:solidFill>
                <a:effectLst>
                  <a:outerShdw blurRad="38100" dist="38100" dir="2700000" algn="tl">
                    <a:srgbClr val="000000">
                      <a:alpha val="43137"/>
                    </a:srgbClr>
                  </a:outerShdw>
                </a:effectLst>
                <a:latin typeface="Calibri"/>
                <a:ea typeface="+mn-ea"/>
              </a:rPr>
              <a:t>kitapçıkları, </a:t>
            </a:r>
            <a:r>
              <a:rPr lang="tr-TR" sz="2500" b="1" dirty="0" smtClean="0">
                <a:solidFill>
                  <a:srgbClr val="0C0000"/>
                </a:solidFill>
                <a:effectLst>
                  <a:outerShdw blurRad="38100" dist="38100" dir="2700000" algn="tl">
                    <a:srgbClr val="000000">
                      <a:alpha val="43137"/>
                    </a:srgbClr>
                  </a:outerShdw>
                </a:effectLst>
                <a:latin typeface="Calibri"/>
                <a:ea typeface="+mn-ea"/>
              </a:rPr>
              <a:t>28 Nisan 2017 </a:t>
            </a:r>
            <a:r>
              <a:rPr lang="tr-TR" sz="2500" b="1" dirty="0">
                <a:solidFill>
                  <a:srgbClr val="0C0000"/>
                </a:solidFill>
                <a:effectLst>
                  <a:outerShdw blurRad="38100" dist="38100" dir="2700000" algn="tl">
                    <a:srgbClr val="000000">
                      <a:alpha val="43137"/>
                    </a:srgbClr>
                  </a:outerShdw>
                </a:effectLst>
                <a:latin typeface="Calibri"/>
                <a:ea typeface="+mn-ea"/>
              </a:rPr>
              <a:t>Cuma gününden itibaren </a:t>
            </a:r>
            <a:r>
              <a:rPr lang="tr-TR" sz="2500" b="1" dirty="0">
                <a:solidFill>
                  <a:srgbClr val="C00000"/>
                </a:solidFill>
                <a:effectLst>
                  <a:outerShdw blurRad="38100" dist="38100" dir="2700000" algn="tl">
                    <a:srgbClr val="000000">
                      <a:alpha val="43137"/>
                    </a:srgbClr>
                  </a:outerShdw>
                </a:effectLst>
                <a:latin typeface="Calibri"/>
                <a:ea typeface="+mn-ea"/>
              </a:rPr>
              <a:t>öğrencilere </a:t>
            </a:r>
            <a:r>
              <a:rPr lang="tr-TR" sz="2500" b="1" dirty="0" smtClean="0">
                <a:solidFill>
                  <a:srgbClr val="C00000"/>
                </a:solidFill>
                <a:effectLst>
                  <a:outerShdw blurRad="38100" dist="38100" dir="2700000" algn="tl">
                    <a:srgbClr val="000000">
                      <a:alpha val="43137"/>
                    </a:srgbClr>
                  </a:outerShdw>
                </a:effectLst>
                <a:latin typeface="Calibri"/>
                <a:ea typeface="+mn-ea"/>
              </a:rPr>
              <a:t>verilebilecektir.</a:t>
            </a:r>
          </a:p>
          <a:p>
            <a:pPr marL="457200" indent="-457200">
              <a:lnSpc>
                <a:spcPts val="3800"/>
              </a:lnSpc>
              <a:buFont typeface="Wingdings" pitchFamily="2" charset="2"/>
              <a:buChar char="Ø"/>
            </a:pPr>
            <a:r>
              <a:rPr lang="tr-TR" sz="2500" b="1" dirty="0" smtClean="0">
                <a:solidFill>
                  <a:srgbClr val="C00000"/>
                </a:solidFill>
                <a:effectLst>
                  <a:outerShdw blurRad="38100" dist="38100" dir="2700000" algn="tl">
                    <a:srgbClr val="000000">
                      <a:alpha val="43137"/>
                    </a:srgbClr>
                  </a:outerShdw>
                </a:effectLst>
                <a:latin typeface="Calibri"/>
                <a:ea typeface="+mn-ea"/>
              </a:rPr>
              <a:t>Sınav </a:t>
            </a:r>
            <a:r>
              <a:rPr lang="tr-TR" sz="2500" b="1" dirty="0">
                <a:solidFill>
                  <a:srgbClr val="C00000"/>
                </a:solidFill>
                <a:effectLst>
                  <a:outerShdw blurRad="38100" dist="38100" dir="2700000" algn="tl">
                    <a:srgbClr val="000000">
                      <a:alpha val="43137"/>
                    </a:srgbClr>
                  </a:outerShdw>
                </a:effectLst>
                <a:latin typeface="Calibri"/>
                <a:ea typeface="+mn-ea"/>
              </a:rPr>
              <a:t>güvenlik poşetlerini, sınav evrak kutularına koyarak güvenlik kilidi ile kilitleyip il/ilçe sınav kuryesine </a:t>
            </a:r>
            <a:r>
              <a:rPr lang="tr-TR" sz="2500" b="1" dirty="0">
                <a:solidFill>
                  <a:prstClr val="black"/>
                </a:solidFill>
                <a:effectLst>
                  <a:outerShdw blurRad="38100" dist="38100" dir="2700000" algn="tl">
                    <a:srgbClr val="000000">
                      <a:alpha val="43137"/>
                    </a:srgbClr>
                  </a:outerShdw>
                </a:effectLst>
                <a:latin typeface="Calibri"/>
                <a:ea typeface="+mn-ea"/>
              </a:rPr>
              <a:t>tutanakla</a:t>
            </a:r>
            <a:r>
              <a:rPr lang="tr-TR" sz="2500" b="1" dirty="0">
                <a:solidFill>
                  <a:srgbClr val="C00000"/>
                </a:solidFill>
                <a:effectLst>
                  <a:outerShdw blurRad="38100" dist="38100" dir="2700000" algn="tl">
                    <a:srgbClr val="000000">
                      <a:alpha val="43137"/>
                    </a:srgbClr>
                  </a:outerShdw>
                </a:effectLst>
                <a:latin typeface="Calibri"/>
                <a:ea typeface="+mn-ea"/>
              </a:rPr>
              <a:t> teslim ediniz. </a:t>
            </a:r>
            <a:endParaRPr lang="tr-TR" sz="2500" b="1" dirty="0" smtClean="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14</a:t>
            </a:fld>
            <a:endParaRPr lang="en-US"/>
          </a:p>
        </p:txBody>
      </p:sp>
    </p:spTree>
    <p:extLst>
      <p:ext uri="{BB962C8B-B14F-4D97-AF65-F5344CB8AC3E}">
        <p14:creationId xmlns="" xmlns:p14="http://schemas.microsoft.com/office/powerpoint/2010/main" val="36941562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0"/>
            <a:ext cx="9144000" cy="603231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Bir </a:t>
            </a:r>
            <a:r>
              <a:rPr lang="tr-TR" sz="2600" b="1" dirty="0">
                <a:solidFill>
                  <a:srgbClr val="C00000"/>
                </a:solidFill>
                <a:effectLst>
                  <a:outerShdw blurRad="38100" dist="38100" dir="2700000" algn="tl">
                    <a:srgbClr val="000000">
                      <a:alpha val="43137"/>
                    </a:srgbClr>
                  </a:outerShdw>
                </a:effectLst>
                <a:latin typeface="Calibri"/>
                <a:ea typeface="+mj-ea"/>
                <a:cs typeface="+mj-cs"/>
              </a:rPr>
              <a:t>nüshası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alınan salon </a:t>
            </a:r>
            <a:r>
              <a:rPr lang="tr-TR" sz="2600" b="1" dirty="0">
                <a:solidFill>
                  <a:srgbClr val="C00000"/>
                </a:solidFill>
                <a:effectLst>
                  <a:outerShdw blurRad="38100" dist="38100" dir="2700000" algn="tl">
                    <a:srgbClr val="000000">
                      <a:alpha val="43137"/>
                    </a:srgbClr>
                  </a:outerShdw>
                </a:effectLst>
                <a:latin typeface="Calibri"/>
                <a:ea typeface="+mj-ea"/>
                <a:cs typeface="+mj-cs"/>
              </a:rPr>
              <a:t>yoklama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listesinde </a:t>
            </a:r>
            <a:r>
              <a:rPr lang="tr-TR" sz="2600" b="1" dirty="0" smtClean="0">
                <a:effectLst>
                  <a:outerShdw blurRad="38100" dist="38100" dir="2700000" algn="tl">
                    <a:srgbClr val="000000">
                      <a:alpha val="43137"/>
                    </a:srgbClr>
                  </a:outerShdw>
                </a:effectLst>
                <a:latin typeface="Calibri"/>
                <a:ea typeface="+mj-ea"/>
                <a:cs typeface="+mj-cs"/>
              </a:rPr>
              <a:t>GİRMEDİ</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 olarak yazılan ve </a:t>
            </a:r>
            <a:r>
              <a:rPr lang="tr-TR" sz="2600" b="1" dirty="0" smtClean="0">
                <a:effectLst>
                  <a:outerShdw blurRad="38100" dist="38100" dir="2700000" algn="tl">
                    <a:srgbClr val="000000">
                      <a:alpha val="43137"/>
                    </a:srgbClr>
                  </a:outerShdw>
                </a:effectLst>
                <a:latin typeface="Calibri"/>
                <a:ea typeface="+mj-ea"/>
                <a:cs typeface="+mj-cs"/>
              </a:rPr>
              <a:t>yedek salonda sınava alınan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öğrencilerin bilgisini, </a:t>
            </a:r>
            <a:r>
              <a:rPr lang="tr-TR" sz="2600" b="1" dirty="0" smtClean="0">
                <a:effectLst>
                  <a:outerShdw blurRad="38100" dist="38100" dir="2700000" algn="tl">
                    <a:srgbClr val="000000">
                      <a:alpha val="43137"/>
                    </a:srgbClr>
                  </a:outerShdw>
                </a:effectLst>
                <a:latin typeface="Calibri"/>
                <a:ea typeface="+mj-ea"/>
                <a:cs typeface="+mj-cs"/>
              </a:rPr>
              <a:t>aynı </a:t>
            </a:r>
            <a:r>
              <a:rPr lang="tr-TR" sz="2600" b="1" dirty="0">
                <a:effectLst>
                  <a:outerShdw blurRad="38100" dist="38100" dir="2700000" algn="tl">
                    <a:srgbClr val="000000">
                      <a:alpha val="43137"/>
                    </a:srgbClr>
                  </a:outerShdw>
                </a:effectLst>
                <a:latin typeface="Calibri"/>
                <a:ea typeface="+mj-ea"/>
                <a:cs typeface="+mj-cs"/>
              </a:rPr>
              <a:t>gün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içerisinde</a:t>
            </a:r>
            <a:r>
              <a:rPr lang="tr-TR" sz="2600" b="1" dirty="0" smtClean="0">
                <a:effectLst>
                  <a:outerShdw blurRad="38100" dist="38100" dir="2700000" algn="tl">
                    <a:srgbClr val="000000">
                      <a:alpha val="43137"/>
                    </a:srgbClr>
                  </a:outerShdw>
                </a:effectLst>
                <a:latin typeface="Calibri"/>
                <a:ea typeface="+mj-ea"/>
                <a:cs typeface="+mj-cs"/>
              </a:rPr>
              <a:t> e-okul </a:t>
            </a:r>
            <a:r>
              <a:rPr lang="tr-TR" sz="2600" b="1" dirty="0">
                <a:effectLst>
                  <a:outerShdw blurRad="38100" dist="38100" dir="2700000" algn="tl">
                    <a:srgbClr val="000000">
                      <a:alpha val="43137"/>
                    </a:srgbClr>
                  </a:outerShdw>
                </a:effectLst>
                <a:latin typeface="Calibri"/>
                <a:ea typeface="+mj-ea"/>
                <a:cs typeface="+mj-cs"/>
              </a:rPr>
              <a:t>sistemine </a:t>
            </a:r>
            <a:r>
              <a:rPr lang="tr-TR" sz="2600" b="1" dirty="0" smtClean="0">
                <a:effectLst>
                  <a:outerShdw blurRad="38100" dist="38100" dir="2700000" algn="tl">
                    <a:srgbClr val="000000">
                      <a:alpha val="43137"/>
                    </a:srgbClr>
                  </a:outerShdw>
                </a:effectLst>
                <a:latin typeface="Calibri"/>
                <a:ea typeface="+mj-ea"/>
                <a:cs typeface="+mj-cs"/>
              </a:rPr>
              <a:t>işleyiniz. </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ea typeface="+mn-ea"/>
              </a:rPr>
              <a:t>Sınava </a:t>
            </a:r>
            <a:r>
              <a:rPr lang="tr-TR" sz="2600" b="1" dirty="0">
                <a:solidFill>
                  <a:srgbClr val="C00000"/>
                </a:solidFill>
                <a:effectLst>
                  <a:outerShdw blurRad="38100" dist="38100" dir="2700000" algn="tl">
                    <a:srgbClr val="000000">
                      <a:alpha val="43137"/>
                    </a:srgbClr>
                  </a:outerShdw>
                </a:effectLst>
                <a:latin typeface="Calibri"/>
                <a:ea typeface="+mn-ea"/>
              </a:rPr>
              <a:t>girmeyen öğrencilerin velilerinden</a:t>
            </a:r>
            <a:r>
              <a:rPr lang="tr-TR" sz="2600" b="1" dirty="0">
                <a:solidFill>
                  <a:prstClr val="black"/>
                </a:solidFill>
                <a:effectLst>
                  <a:outerShdw blurRad="38100" dist="38100" dir="2700000" algn="tl">
                    <a:srgbClr val="000000">
                      <a:alpha val="43137"/>
                    </a:srgbClr>
                  </a:outerShdw>
                </a:effectLst>
                <a:latin typeface="Calibri"/>
                <a:ea typeface="+mn-ea"/>
              </a:rPr>
              <a:t> mazeret belgeleri </a:t>
            </a:r>
            <a:r>
              <a:rPr lang="tr-TR" sz="2600" b="1" dirty="0">
                <a:solidFill>
                  <a:srgbClr val="C00000"/>
                </a:solidFill>
                <a:effectLst>
                  <a:outerShdw blurRad="38100" dist="38100" dir="2700000" algn="tl">
                    <a:srgbClr val="000000">
                      <a:alpha val="43137"/>
                    </a:srgbClr>
                  </a:outerShdw>
                </a:effectLst>
                <a:latin typeface="Calibri"/>
                <a:ea typeface="+mn-ea"/>
              </a:rPr>
              <a:t>istenecek,</a:t>
            </a:r>
            <a:r>
              <a:rPr lang="tr-TR" sz="2600" b="1" dirty="0">
                <a:solidFill>
                  <a:prstClr val="black"/>
                </a:solidFill>
                <a:effectLst>
                  <a:outerShdw blurRad="38100" dist="38100" dir="2700000" algn="tl">
                    <a:srgbClr val="000000">
                      <a:alpha val="43137"/>
                    </a:srgbClr>
                  </a:outerShdw>
                </a:effectLst>
                <a:latin typeface="Calibri"/>
                <a:ea typeface="+mn-ea"/>
              </a:rPr>
              <a:t> </a:t>
            </a:r>
            <a:r>
              <a:rPr lang="tr-TR" sz="2600" b="1" dirty="0">
                <a:solidFill>
                  <a:srgbClr val="C00000"/>
                </a:solidFill>
                <a:effectLst>
                  <a:outerShdw blurRad="38100" dist="38100" dir="2700000" algn="tl">
                    <a:srgbClr val="000000">
                      <a:alpha val="43137"/>
                    </a:srgbClr>
                  </a:outerShdw>
                </a:effectLst>
                <a:latin typeface="Calibri"/>
                <a:ea typeface="+mn-ea"/>
              </a:rPr>
              <a:t>Mazeret sınavına katılması uygun </a:t>
            </a:r>
            <a:r>
              <a:rPr lang="tr-TR" sz="2600" b="1" dirty="0" smtClean="0">
                <a:solidFill>
                  <a:srgbClr val="C00000"/>
                </a:solidFill>
                <a:effectLst>
                  <a:outerShdw blurRad="38100" dist="38100" dir="2700000" algn="tl">
                    <a:srgbClr val="000000">
                      <a:alpha val="43137"/>
                    </a:srgbClr>
                  </a:outerShdw>
                </a:effectLst>
                <a:latin typeface="Calibri"/>
                <a:ea typeface="+mn-ea"/>
              </a:rPr>
              <a:t>görülen öğrencilerin </a:t>
            </a:r>
            <a:r>
              <a:rPr lang="tr-TR" sz="2600" b="1" dirty="0">
                <a:solidFill>
                  <a:srgbClr val="C00000"/>
                </a:solidFill>
                <a:effectLst>
                  <a:outerShdw blurRad="38100" dist="38100" dir="2700000" algn="tl">
                    <a:srgbClr val="000000">
                      <a:alpha val="43137"/>
                    </a:srgbClr>
                  </a:outerShdw>
                </a:effectLst>
                <a:latin typeface="Calibri"/>
                <a:ea typeface="+mn-ea"/>
              </a:rPr>
              <a:t>bilgilerini, </a:t>
            </a:r>
            <a:r>
              <a:rPr lang="tr-TR" sz="2600" b="1" dirty="0" smtClean="0">
                <a:solidFill>
                  <a:srgbClr val="002060"/>
                </a:solidFill>
                <a:effectLst>
                  <a:outerShdw blurRad="38100" dist="38100" dir="2700000" algn="tl">
                    <a:srgbClr val="000000">
                      <a:alpha val="43137"/>
                    </a:srgbClr>
                  </a:outerShdw>
                </a:effectLst>
                <a:latin typeface="Calibri"/>
                <a:ea typeface="+mn-ea"/>
              </a:rPr>
              <a:t>02 Mayıs 2017 </a:t>
            </a:r>
            <a:r>
              <a:rPr lang="tr-TR" sz="2600" b="1" dirty="0">
                <a:solidFill>
                  <a:srgbClr val="002060"/>
                </a:solidFill>
                <a:effectLst>
                  <a:outerShdw blurRad="38100" dist="38100" dir="2700000" algn="tl">
                    <a:srgbClr val="000000">
                      <a:alpha val="43137"/>
                    </a:srgbClr>
                  </a:outerShdw>
                </a:effectLst>
                <a:latin typeface="Calibri"/>
                <a:ea typeface="+mn-ea"/>
              </a:rPr>
              <a:t>Salı günü saat 17:00’ye </a:t>
            </a:r>
            <a:r>
              <a:rPr lang="tr-TR" sz="2600" b="1" dirty="0">
                <a:solidFill>
                  <a:srgbClr val="C00000"/>
                </a:solidFill>
                <a:effectLst>
                  <a:outerShdw blurRad="38100" dist="38100" dir="2700000" algn="tl">
                    <a:srgbClr val="000000">
                      <a:alpha val="43137"/>
                    </a:srgbClr>
                  </a:outerShdw>
                </a:effectLst>
                <a:latin typeface="Calibri"/>
                <a:ea typeface="+mn-ea"/>
              </a:rPr>
              <a:t>kadar</a:t>
            </a:r>
            <a:r>
              <a:rPr lang="tr-TR" sz="2600" b="1" dirty="0">
                <a:solidFill>
                  <a:srgbClr val="FF0000"/>
                </a:solidFill>
                <a:effectLst>
                  <a:outerShdw blurRad="38100" dist="38100" dir="2700000" algn="tl">
                    <a:srgbClr val="000000">
                      <a:alpha val="43137"/>
                    </a:srgbClr>
                  </a:outerShdw>
                </a:effectLst>
                <a:latin typeface="Calibri"/>
                <a:ea typeface="+mn-ea"/>
              </a:rPr>
              <a:t> </a:t>
            </a:r>
            <a:r>
              <a:rPr lang="tr-TR" sz="2600" b="1" dirty="0">
                <a:solidFill>
                  <a:srgbClr val="C00000"/>
                </a:solidFill>
                <a:effectLst>
                  <a:outerShdw blurRad="38100" dist="38100" dir="2700000" algn="tl">
                    <a:srgbClr val="000000">
                      <a:alpha val="43137"/>
                    </a:srgbClr>
                  </a:outerShdw>
                </a:effectLst>
                <a:latin typeface="Calibri"/>
                <a:ea typeface="+mn-ea"/>
              </a:rPr>
              <a:t>e-okul sistemine girmeyi unutmayınız</a:t>
            </a:r>
            <a:r>
              <a:rPr lang="tr-TR" sz="2600" b="1" dirty="0" smtClean="0">
                <a:solidFill>
                  <a:srgbClr val="C00000"/>
                </a:solidFill>
                <a:effectLst>
                  <a:outerShdw blurRad="38100" dist="38100" dir="2700000" algn="tl">
                    <a:srgbClr val="000000">
                      <a:alpha val="43137"/>
                    </a:srgbClr>
                  </a:outerShdw>
                </a:effectLst>
                <a:latin typeface="Calibri"/>
                <a:ea typeface="+mn-ea"/>
              </a:rPr>
              <a:t>.</a:t>
            </a:r>
            <a:endParaRPr lang="tr-TR" sz="2600" b="1" dirty="0" smtClean="0">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15</a:t>
            </a:fld>
            <a:endParaRPr lang="en-US"/>
          </a:p>
        </p:txBody>
      </p:sp>
    </p:spTree>
    <p:extLst>
      <p:ext uri="{BB962C8B-B14F-4D97-AF65-F5344CB8AC3E}">
        <p14:creationId xmlns="" xmlns:p14="http://schemas.microsoft.com/office/powerpoint/2010/main" val="36941562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232012"/>
            <a:ext cx="9143999" cy="607325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Yedek poşet, </a:t>
            </a:r>
            <a:r>
              <a:rPr lang="tr-TR" sz="2600" b="1" dirty="0" smtClean="0">
                <a:solidFill>
                  <a:srgbClr val="0C0000"/>
                </a:solidFill>
                <a:effectLst>
                  <a:outerShdw blurRad="38100" dist="38100" dir="2700000" algn="tl">
                    <a:srgbClr val="000000">
                      <a:alpha val="43137"/>
                    </a:srgbClr>
                  </a:outerShdw>
                </a:effectLst>
              </a:rPr>
              <a:t>zaruri durumlar dışında </a:t>
            </a:r>
            <a:r>
              <a:rPr lang="tr-TR" sz="2600" b="1" dirty="0" smtClean="0">
                <a:solidFill>
                  <a:srgbClr val="C00000"/>
                </a:solidFill>
                <a:effectLst>
                  <a:outerShdw blurRad="38100" dist="38100" dir="2700000" algn="tl">
                    <a:srgbClr val="000000">
                      <a:alpha val="43137"/>
                    </a:srgbClr>
                  </a:outerShdw>
                </a:effectLst>
              </a:rPr>
              <a:t>kesinlikle açılmayacaktır. Zaruri </a:t>
            </a:r>
            <a:r>
              <a:rPr lang="tr-TR" sz="2600" b="1" dirty="0">
                <a:solidFill>
                  <a:srgbClr val="C00000"/>
                </a:solidFill>
                <a:effectLst>
                  <a:outerShdw blurRad="38100" dist="38100" dir="2700000" algn="tl">
                    <a:srgbClr val="000000">
                      <a:alpha val="43137"/>
                    </a:srgbClr>
                  </a:outerShdw>
                </a:effectLst>
              </a:rPr>
              <a:t>durumlarda </a:t>
            </a:r>
            <a:r>
              <a:rPr lang="tr-TR" sz="2600" b="1" dirty="0" smtClean="0">
                <a:solidFill>
                  <a:srgbClr val="C00000"/>
                </a:solidFill>
                <a:effectLst>
                  <a:outerShdw blurRad="38100" dist="38100" dir="2700000" algn="tl">
                    <a:srgbClr val="000000">
                      <a:alpha val="43137"/>
                    </a:srgbClr>
                  </a:outerShdw>
                </a:effectLst>
              </a:rPr>
              <a:t>yedek </a:t>
            </a:r>
            <a:r>
              <a:rPr lang="tr-TR" sz="2600" b="1" dirty="0">
                <a:solidFill>
                  <a:srgbClr val="C00000"/>
                </a:solidFill>
                <a:effectLst>
                  <a:outerShdw blurRad="38100" dist="38100" dir="2700000" algn="tl">
                    <a:srgbClr val="000000">
                      <a:alpha val="43137"/>
                    </a:srgbClr>
                  </a:outerShdw>
                </a:effectLst>
              </a:rPr>
              <a:t>poşet </a:t>
            </a:r>
            <a:r>
              <a:rPr lang="tr-TR" sz="2600" b="1" dirty="0" smtClean="0">
                <a:solidFill>
                  <a:srgbClr val="C00000"/>
                </a:solidFill>
                <a:effectLst>
                  <a:outerShdw blurRad="38100" dist="38100" dir="2700000" algn="tl">
                    <a:srgbClr val="000000">
                      <a:alpha val="43137"/>
                    </a:srgbClr>
                  </a:outerShdw>
                </a:effectLst>
              </a:rPr>
              <a:t>açılmış </a:t>
            </a:r>
            <a:r>
              <a:rPr lang="tr-TR" sz="2600" b="1" dirty="0">
                <a:solidFill>
                  <a:srgbClr val="C00000"/>
                </a:solidFill>
                <a:effectLst>
                  <a:outerShdw blurRad="38100" dist="38100" dir="2700000" algn="tl">
                    <a:srgbClr val="000000">
                      <a:alpha val="43137"/>
                    </a:srgbClr>
                  </a:outerShdw>
                </a:effectLst>
              </a:rPr>
              <a:t>ise </a:t>
            </a:r>
            <a:r>
              <a:rPr lang="tr-TR" sz="2600" b="1" dirty="0" smtClean="0">
                <a:solidFill>
                  <a:srgbClr val="C00000"/>
                </a:solidFill>
                <a:effectLst>
                  <a:outerShdw blurRad="38100" dist="38100" dir="2700000" algn="tl">
                    <a:srgbClr val="000000">
                      <a:alpha val="43137"/>
                    </a:srgbClr>
                  </a:outerShdw>
                </a:effectLst>
              </a:rPr>
              <a:t>gerekçesini </a:t>
            </a:r>
            <a:r>
              <a:rPr lang="tr-TR" sz="2600" b="1" dirty="0">
                <a:solidFill>
                  <a:srgbClr val="C00000"/>
                </a:solidFill>
                <a:effectLst>
                  <a:outerShdw blurRad="38100" dist="38100" dir="2700000" algn="tl">
                    <a:srgbClr val="000000">
                      <a:alpha val="43137"/>
                    </a:srgbClr>
                  </a:outerShdw>
                </a:effectLst>
              </a:rPr>
              <a:t>belirterek </a:t>
            </a:r>
            <a:r>
              <a:rPr lang="tr-TR" sz="2600" b="1" u="sng" dirty="0" smtClean="0">
                <a:effectLst>
                  <a:outerShdw blurRad="38100" dist="38100" dir="2700000" algn="tl">
                    <a:srgbClr val="000000">
                      <a:alpha val="43137"/>
                    </a:srgbClr>
                  </a:outerShdw>
                </a:effectLst>
              </a:rPr>
              <a:t>tutanak</a:t>
            </a:r>
            <a:r>
              <a:rPr lang="tr-TR" sz="2600" b="1" dirty="0" smtClean="0">
                <a:solidFill>
                  <a:srgbClr val="C00000"/>
                </a:solidFill>
                <a:effectLst>
                  <a:outerShdw blurRad="38100" dist="38100" dir="2700000" algn="tl">
                    <a:srgbClr val="000000">
                      <a:alpha val="43137"/>
                    </a:srgbClr>
                  </a:outerShdw>
                </a:effectLst>
              </a:rPr>
              <a:t> düzenleyiniz.</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Düzenlenen </a:t>
            </a:r>
            <a:r>
              <a:rPr lang="tr-TR" sz="2600" b="1" dirty="0" smtClean="0">
                <a:solidFill>
                  <a:srgbClr val="0C0000"/>
                </a:solidFill>
                <a:effectLst>
                  <a:outerShdw blurRad="38100" dist="38100" dir="2700000" algn="tl">
                    <a:srgbClr val="000000">
                      <a:alpha val="43137"/>
                    </a:srgbClr>
                  </a:outerShdw>
                </a:effectLst>
              </a:rPr>
              <a:t>tutanakla birlikte,</a:t>
            </a:r>
            <a:r>
              <a:rPr lang="tr-TR" sz="2600" b="1" dirty="0" smtClean="0">
                <a:solidFill>
                  <a:srgbClr val="C00000"/>
                </a:solidFill>
                <a:effectLst>
                  <a:outerShdw blurRad="38100" dist="38100" dir="2700000" algn="tl">
                    <a:srgbClr val="000000">
                      <a:alpha val="43137"/>
                    </a:srgbClr>
                  </a:outerShdw>
                </a:effectLst>
              </a:rPr>
              <a:t> yedek salonda sınava giren </a:t>
            </a:r>
            <a:r>
              <a:rPr lang="tr-TR" sz="2600" b="1" dirty="0" smtClean="0">
                <a:solidFill>
                  <a:srgbClr val="0C0000"/>
                </a:solidFill>
                <a:effectLst>
                  <a:outerShdw blurRad="38100" dist="38100" dir="2700000" algn="tl">
                    <a:srgbClr val="000000">
                      <a:alpha val="43137"/>
                    </a:srgbClr>
                  </a:outerShdw>
                </a:effectLst>
              </a:rPr>
              <a:t>öğrencinin kimlik fotokopisi ve sınav evrakını </a:t>
            </a:r>
            <a:r>
              <a:rPr lang="tr-TR" sz="2600" b="1" dirty="0" smtClean="0">
                <a:solidFill>
                  <a:srgbClr val="C00000"/>
                </a:solidFill>
                <a:effectLst>
                  <a:outerShdw blurRad="38100" dist="38100" dir="2700000" algn="tl">
                    <a:srgbClr val="000000">
                      <a:alpha val="43137"/>
                    </a:srgbClr>
                  </a:outerShdw>
                </a:effectLst>
              </a:rPr>
              <a:t>sınav güvenlik poşetine koymayı unutmayınız. </a:t>
            </a:r>
            <a:endParaRPr lang="tr-TR" sz="2600" b="1" dirty="0">
              <a:solidFill>
                <a:srgbClr val="C00000"/>
              </a:solidFill>
              <a:effectLst>
                <a:outerShdw blurRad="38100" dist="38100" dir="2700000" algn="tl">
                  <a:srgbClr val="000000">
                    <a:alpha val="43137"/>
                  </a:srgbClr>
                </a:outerShdw>
              </a:effectLst>
            </a:endParaRPr>
          </a:p>
          <a:p>
            <a:pPr marL="457200" indent="-457200">
              <a:lnSpc>
                <a:spcPct val="150000"/>
              </a:lnSpc>
              <a:buFont typeface="Wingdings" pitchFamily="2" charset="2"/>
              <a:buChar char="Ø"/>
            </a:pPr>
            <a:r>
              <a:rPr lang="tr-TR" sz="2600" b="1" dirty="0" smtClean="0">
                <a:solidFill>
                  <a:srgbClr val="0C0000"/>
                </a:solidFill>
                <a:effectLst>
                  <a:outerShdw blurRad="38100" dist="38100" dir="2700000" algn="tl">
                    <a:srgbClr val="000000">
                      <a:alpha val="43137"/>
                    </a:srgbClr>
                  </a:outerShdw>
                </a:effectLst>
                <a:latin typeface="Calibri"/>
                <a:ea typeface="+mn-ea"/>
              </a:rPr>
              <a:t>Yedek </a:t>
            </a:r>
            <a:r>
              <a:rPr lang="tr-TR" sz="2600" b="1" dirty="0">
                <a:solidFill>
                  <a:srgbClr val="0C0000"/>
                </a:solidFill>
                <a:effectLst>
                  <a:outerShdw blurRad="38100" dist="38100" dir="2700000" algn="tl">
                    <a:srgbClr val="000000">
                      <a:alpha val="43137"/>
                    </a:srgbClr>
                  </a:outerShdw>
                </a:effectLst>
                <a:latin typeface="Calibri"/>
                <a:ea typeface="+mn-ea"/>
              </a:rPr>
              <a:t>salonda sınava alınan </a:t>
            </a:r>
            <a:r>
              <a:rPr lang="tr-TR" sz="2600" b="1" dirty="0">
                <a:solidFill>
                  <a:srgbClr val="C00000"/>
                </a:solidFill>
                <a:effectLst>
                  <a:outerShdw blurRad="38100" dist="38100" dir="2700000" algn="tl">
                    <a:srgbClr val="000000">
                      <a:alpha val="43137"/>
                    </a:srgbClr>
                  </a:outerShdw>
                </a:effectLst>
                <a:latin typeface="Calibri"/>
                <a:ea typeface="+mn-ea"/>
              </a:rPr>
              <a:t>öğrencilerin cevap kağıtları boş olarak gönderileceği için öğrenci bilgileri </a:t>
            </a:r>
            <a:r>
              <a:rPr lang="tr-TR" sz="2600" b="1" dirty="0">
                <a:solidFill>
                  <a:srgbClr val="0C0000"/>
                </a:solidFill>
                <a:effectLst>
                  <a:outerShdw blurRad="38100" dist="38100" dir="2700000" algn="tl">
                    <a:srgbClr val="000000">
                      <a:alpha val="43137"/>
                    </a:srgbClr>
                  </a:outerShdw>
                </a:effectLst>
                <a:latin typeface="Calibri"/>
                <a:ea typeface="+mn-ea"/>
              </a:rPr>
              <a:t>tam ve eksiksiz </a:t>
            </a:r>
            <a:r>
              <a:rPr lang="tr-TR" sz="2600" b="1" dirty="0">
                <a:solidFill>
                  <a:srgbClr val="C00000"/>
                </a:solidFill>
                <a:effectLst>
                  <a:outerShdw blurRad="38100" dist="38100" dir="2700000" algn="tl">
                    <a:srgbClr val="000000">
                      <a:alpha val="43137"/>
                    </a:srgbClr>
                  </a:outerShdw>
                </a:effectLst>
                <a:latin typeface="Calibri"/>
                <a:ea typeface="+mn-ea"/>
              </a:rPr>
              <a:t>olarak kodlanacak ve </a:t>
            </a:r>
            <a:r>
              <a:rPr lang="tr-TR" sz="2600" b="1" dirty="0">
                <a:solidFill>
                  <a:srgbClr val="0C0000"/>
                </a:solidFill>
                <a:effectLst>
                  <a:outerShdw blurRad="38100" dist="38100" dir="2700000" algn="tl">
                    <a:srgbClr val="000000">
                      <a:alpha val="43137"/>
                    </a:srgbClr>
                  </a:outerShdw>
                </a:effectLst>
                <a:latin typeface="Calibri"/>
                <a:ea typeface="+mn-ea"/>
              </a:rPr>
              <a:t>salon görevlilerinin </a:t>
            </a:r>
            <a:r>
              <a:rPr lang="tr-TR" sz="2600" b="1" dirty="0">
                <a:solidFill>
                  <a:srgbClr val="C00000"/>
                </a:solidFill>
                <a:effectLst>
                  <a:outerShdw blurRad="38100" dist="38100" dir="2700000" algn="tl">
                    <a:srgbClr val="000000">
                      <a:alpha val="43137"/>
                    </a:srgbClr>
                  </a:outerShdw>
                </a:effectLst>
                <a:latin typeface="Calibri"/>
                <a:ea typeface="+mn-ea"/>
              </a:rPr>
              <a:t>yanı sıra </a:t>
            </a:r>
            <a:r>
              <a:rPr lang="tr-TR" sz="2600" b="1" dirty="0">
                <a:solidFill>
                  <a:prstClr val="black"/>
                </a:solidFill>
                <a:effectLst>
                  <a:outerShdw blurRad="38100" dist="38100" dir="2700000" algn="tl">
                    <a:srgbClr val="000000">
                      <a:alpha val="43137"/>
                    </a:srgbClr>
                  </a:outerShdw>
                </a:effectLst>
                <a:latin typeface="Calibri"/>
                <a:ea typeface="+mn-ea"/>
              </a:rPr>
              <a:t>bina sınav komisyon başkanı </a:t>
            </a:r>
            <a:r>
              <a:rPr lang="tr-TR" sz="2600" b="1" dirty="0">
                <a:solidFill>
                  <a:srgbClr val="C00000"/>
                </a:solidFill>
                <a:effectLst>
                  <a:outerShdw blurRad="38100" dist="38100" dir="2700000" algn="tl">
                    <a:srgbClr val="000000">
                      <a:alpha val="43137"/>
                    </a:srgbClr>
                  </a:outerShdw>
                </a:effectLst>
                <a:latin typeface="Calibri"/>
                <a:ea typeface="+mn-ea"/>
              </a:rPr>
              <a:t>tarafından da </a:t>
            </a:r>
            <a:r>
              <a:rPr lang="tr-TR" sz="2600" b="1" dirty="0">
                <a:solidFill>
                  <a:prstClr val="black"/>
                </a:solidFill>
                <a:effectLst>
                  <a:outerShdw blurRad="38100" dist="38100" dir="2700000" algn="tl">
                    <a:srgbClr val="000000">
                      <a:alpha val="43137"/>
                    </a:srgbClr>
                  </a:outerShdw>
                </a:effectLst>
                <a:latin typeface="Calibri"/>
                <a:ea typeface="+mn-ea"/>
              </a:rPr>
              <a:t>imza altına </a:t>
            </a:r>
            <a:r>
              <a:rPr lang="tr-TR" sz="2600" b="1" dirty="0">
                <a:solidFill>
                  <a:srgbClr val="C00000"/>
                </a:solidFill>
                <a:effectLst>
                  <a:outerShdw blurRad="38100" dist="38100" dir="2700000" algn="tl">
                    <a:srgbClr val="000000">
                      <a:alpha val="43137"/>
                    </a:srgbClr>
                  </a:outerShdw>
                </a:effectLst>
                <a:latin typeface="Calibri"/>
                <a:ea typeface="+mn-ea"/>
              </a:rPr>
              <a:t>alınacaktır.</a:t>
            </a:r>
          </a:p>
          <a:p>
            <a:pPr>
              <a:lnSpc>
                <a:spcPct val="150000"/>
              </a:lnSpc>
            </a:pPr>
            <a:endParaRPr lang="tr-TR" sz="2600" b="1" dirty="0" smtClean="0">
              <a:solidFill>
                <a:srgbClr val="C00000"/>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16</a:t>
            </a:fld>
            <a:endParaRPr lang="en-US"/>
          </a:p>
        </p:txBody>
      </p:sp>
    </p:spTree>
    <p:extLst>
      <p:ext uri="{BB962C8B-B14F-4D97-AF65-F5344CB8AC3E}">
        <p14:creationId xmlns="" xmlns:p14="http://schemas.microsoft.com/office/powerpoint/2010/main" val="369415623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İçerik Yer Tutucusu"/>
          <p:cNvSpPr txBox="1">
            <a:spLocks/>
          </p:cNvSpPr>
          <p:nvPr/>
        </p:nvSpPr>
        <p:spPr bwMode="auto">
          <a:xfrm>
            <a:off x="1238865" y="5789850"/>
            <a:ext cx="6769509" cy="786815"/>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tr-TR" sz="2200" b="1" dirty="0">
                <a:solidFill>
                  <a:prstClr val="black"/>
                </a:solidFill>
              </a:rPr>
              <a:t> </a:t>
            </a:r>
            <a:r>
              <a:rPr lang="tr-TR" sz="2200" b="1" dirty="0">
                <a:solidFill>
                  <a:srgbClr val="002060"/>
                </a:solidFill>
                <a:effectLst>
                  <a:outerShdw blurRad="38100" dist="38100" dir="2700000" algn="tl">
                    <a:srgbClr val="000000">
                      <a:alpha val="43137"/>
                    </a:srgbClr>
                  </a:outerShdw>
                </a:effectLst>
                <a:latin typeface="Palatino Linotype" pitchFamily="18" charset="0"/>
              </a:rPr>
              <a:t>ERZİNCAN </a:t>
            </a:r>
            <a:endParaRPr lang="tr-TR" sz="2200" b="1" dirty="0" smtClean="0">
              <a:solidFill>
                <a:srgbClr val="002060"/>
              </a:solidFill>
              <a:effectLst>
                <a:outerShdw blurRad="38100" dist="38100" dir="2700000" algn="tl">
                  <a:srgbClr val="000000">
                    <a:alpha val="43137"/>
                  </a:srgbClr>
                </a:outerShdw>
              </a:effectLst>
              <a:latin typeface="Palatino Linotype" pitchFamily="18" charset="0"/>
            </a:endParaRPr>
          </a:p>
          <a:p>
            <a:pPr algn="ctr"/>
            <a:r>
              <a:rPr lang="tr-TR" sz="2200" b="1" dirty="0" smtClean="0">
                <a:solidFill>
                  <a:srgbClr val="002060"/>
                </a:solidFill>
                <a:effectLst>
                  <a:outerShdw blurRad="38100" dist="38100" dir="2700000" algn="tl">
                    <a:srgbClr val="000000">
                      <a:alpha val="43137"/>
                    </a:srgbClr>
                  </a:outerShdw>
                </a:effectLst>
                <a:latin typeface="Palatino Linotype" pitchFamily="18" charset="0"/>
              </a:rPr>
              <a:t>İL MİLLÎ </a:t>
            </a:r>
            <a:r>
              <a:rPr lang="tr-TR" sz="2200" b="1" dirty="0">
                <a:solidFill>
                  <a:srgbClr val="002060"/>
                </a:solidFill>
                <a:effectLst>
                  <a:outerShdw blurRad="38100" dist="38100" dir="2700000" algn="tl">
                    <a:srgbClr val="000000">
                      <a:alpha val="43137"/>
                    </a:srgbClr>
                  </a:outerShdw>
                </a:effectLst>
                <a:latin typeface="Palatino Linotype" pitchFamily="18" charset="0"/>
              </a:rPr>
              <a:t>EĞİTİM MÜDÜRLÜĞÜ</a:t>
            </a:r>
          </a:p>
        </p:txBody>
      </p:sp>
      <p:pic>
        <p:nvPicPr>
          <p:cNvPr id="7" name="Resim 6"/>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8112367" y="5789850"/>
            <a:ext cx="884149" cy="843715"/>
          </a:xfrm>
          <a:prstGeom prst="rect">
            <a:avLst/>
          </a:prstGeom>
          <a:noFill/>
          <a:ln>
            <a:noFill/>
          </a:ln>
        </p:spPr>
      </p:pic>
      <p:pic>
        <p:nvPicPr>
          <p:cNvPr id="8" name="Resim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256769" y="5797402"/>
            <a:ext cx="884149" cy="843715"/>
          </a:xfrm>
          <a:prstGeom prst="rect">
            <a:avLst/>
          </a:prstGeom>
          <a:noFill/>
          <a:ln>
            <a:noFill/>
          </a:ln>
        </p:spPr>
      </p:pic>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endParaRPr lang="tr-TR" sz="5400" b="1" dirty="0" smtClean="0">
              <a:solidFill>
                <a:srgbClr val="C00000"/>
              </a:solidFill>
              <a:effectLst>
                <a:outerShdw blurRad="38100" dist="38100" dir="2700000" algn="tl">
                  <a:srgbClr val="000000">
                    <a:alpha val="43137"/>
                  </a:srgbClr>
                </a:outerShdw>
              </a:effectLst>
              <a:latin typeface="Calibri"/>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17</a:t>
            </a:fld>
            <a:endParaRPr lang="en-US">
              <a:solidFill>
                <a:prstClr val="white"/>
              </a:solidFill>
            </a:endParaRPr>
          </a:p>
        </p:txBody>
      </p:sp>
      <p:sp>
        <p:nvSpPr>
          <p:cNvPr id="11" name="Sağ Ok 8"/>
          <p:cNvSpPr/>
          <p:nvPr/>
        </p:nvSpPr>
        <p:spPr>
          <a:xfrm>
            <a:off x="571085" y="1511582"/>
            <a:ext cx="2350008" cy="16049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400" b="1" dirty="0" smtClean="0">
                <a:solidFill>
                  <a:prstClr val="black"/>
                </a:solidFill>
              </a:rPr>
              <a:t>Bina Sınav Sorumlusu Tarafından Doldurulacak BÖLÜM</a:t>
            </a:r>
            <a:endParaRPr lang="tr-TR" sz="1400" b="1" dirty="0">
              <a:solidFill>
                <a:prstClr val="black"/>
              </a:solidFill>
            </a:endParaRPr>
          </a:p>
        </p:txBody>
      </p:sp>
    </p:spTree>
    <p:extLst>
      <p:ext uri="{BB962C8B-B14F-4D97-AF65-F5344CB8AC3E}">
        <p14:creationId xmlns="" xmlns:p14="http://schemas.microsoft.com/office/powerpoint/2010/main" val="382362415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938" y="32186"/>
            <a:ext cx="7003143" cy="1143000"/>
          </a:xfrm>
        </p:spPr>
        <p:txBody>
          <a:bodyPr>
            <a:normAutofit fontScale="90000"/>
          </a:bodyPr>
          <a:lstStyle/>
          <a:p>
            <a:r>
              <a:rPr lang="tr-TR" b="1" dirty="0" smtClean="0"/>
              <a:t>Salon Yoklama Listesi</a:t>
            </a:r>
            <a:br>
              <a:rPr lang="tr-TR" b="1" dirty="0" smtClean="0"/>
            </a:br>
            <a:r>
              <a:rPr lang="tr-TR" b="1" dirty="0" smtClean="0"/>
              <a:t>Oturum Tablosu ve Tutanak </a:t>
            </a:r>
            <a:endParaRPr lang="tr-TR" b="1" dirty="0"/>
          </a:p>
        </p:txBody>
      </p:sp>
      <p:sp>
        <p:nvSpPr>
          <p:cNvPr id="5" name="2 İçerik Yer Tutucusu"/>
          <p:cNvSpPr txBox="1">
            <a:spLocks/>
          </p:cNvSpPr>
          <p:nvPr/>
        </p:nvSpPr>
        <p:spPr>
          <a:xfrm>
            <a:off x="0" y="1349683"/>
            <a:ext cx="9144000" cy="4289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125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itchFamily="2" charset="2"/>
              <a:buChar char="Ø"/>
            </a:pPr>
            <a:r>
              <a:rPr lang="tr-TR" b="1" dirty="0" smtClean="0">
                <a:solidFill>
                  <a:srgbClr val="C00000"/>
                </a:solidFill>
              </a:rPr>
              <a:t>Öğrenci / Aday Salon Yoklama Listeleri Yenilendi</a:t>
            </a:r>
          </a:p>
          <a:p>
            <a:pPr algn="just">
              <a:buClr>
                <a:srgbClr val="C00000"/>
              </a:buClr>
              <a:buFont typeface="Wingdings" pitchFamily="2" charset="2"/>
              <a:buChar char="Ø"/>
            </a:pPr>
            <a:r>
              <a:rPr lang="tr-TR" b="1" dirty="0" smtClean="0">
                <a:solidFill>
                  <a:srgbClr val="C00000"/>
                </a:solidFill>
              </a:rPr>
              <a:t>Yeni Salon yoklama listeleri optik form formatında hazırlanmış olup, üzerinde;</a:t>
            </a:r>
          </a:p>
          <a:p>
            <a:pPr lvl="1" algn="just">
              <a:buClr>
                <a:srgbClr val="C00000"/>
              </a:buClr>
              <a:buFont typeface="Arial" pitchFamily="34" charset="0"/>
              <a:buChar char="•"/>
            </a:pPr>
            <a:r>
              <a:rPr lang="tr-TR" b="1" dirty="0" smtClean="0">
                <a:solidFill>
                  <a:srgbClr val="C00000"/>
                </a:solidFill>
              </a:rPr>
              <a:t>Sınav ili, ilçesi, bina, salon ve sınav bilgileri,</a:t>
            </a:r>
          </a:p>
          <a:p>
            <a:pPr lvl="1" algn="just">
              <a:buClr>
                <a:srgbClr val="C00000"/>
              </a:buClr>
              <a:buFont typeface="Arial" pitchFamily="34" charset="0"/>
              <a:buChar char="•"/>
            </a:pPr>
            <a:r>
              <a:rPr lang="tr-TR" b="1" dirty="0" smtClean="0">
                <a:solidFill>
                  <a:srgbClr val="C00000"/>
                </a:solidFill>
              </a:rPr>
              <a:t>Aday bilgileri, Salon sıra no, Kitapçık </a:t>
            </a:r>
            <a:r>
              <a:rPr lang="tr-TR" b="1" dirty="0">
                <a:solidFill>
                  <a:srgbClr val="C00000"/>
                </a:solidFill>
              </a:rPr>
              <a:t>t</a:t>
            </a:r>
            <a:r>
              <a:rPr lang="tr-TR" b="1" dirty="0" smtClean="0">
                <a:solidFill>
                  <a:srgbClr val="C00000"/>
                </a:solidFill>
              </a:rPr>
              <a:t>ürü kodlama alanı, sınava girmedi kodlama alanı  ve sınava giren adaylar için İmza alanı</a:t>
            </a:r>
          </a:p>
          <a:p>
            <a:pPr lvl="1" algn="just">
              <a:buClr>
                <a:srgbClr val="C00000"/>
              </a:buClr>
              <a:buFont typeface="Arial" pitchFamily="34" charset="0"/>
              <a:buChar char="•"/>
            </a:pPr>
            <a:r>
              <a:rPr lang="tr-TR" b="1" dirty="0" smtClean="0">
                <a:solidFill>
                  <a:srgbClr val="C00000"/>
                </a:solidFill>
              </a:rPr>
              <a:t>Salon Oturma Düzeni</a:t>
            </a:r>
          </a:p>
          <a:p>
            <a:pPr lvl="1" algn="just">
              <a:buClr>
                <a:srgbClr val="C00000"/>
              </a:buClr>
              <a:buFont typeface="Arial" pitchFamily="34" charset="0"/>
              <a:buChar char="•"/>
            </a:pPr>
            <a:r>
              <a:rPr lang="tr-TR" b="1" dirty="0" smtClean="0">
                <a:solidFill>
                  <a:srgbClr val="C00000"/>
                </a:solidFill>
              </a:rPr>
              <a:t>Tutanak alanı, mevcut</a:t>
            </a:r>
          </a:p>
          <a:p>
            <a:pPr algn="just">
              <a:buClr>
                <a:srgbClr val="C00000"/>
              </a:buClr>
              <a:buFont typeface="Wingdings" pitchFamily="2" charset="2"/>
              <a:buChar char="Ø"/>
            </a:pPr>
            <a:r>
              <a:rPr lang="tr-TR" b="1" dirty="0" smtClean="0">
                <a:solidFill>
                  <a:srgbClr val="C00000"/>
                </a:solidFill>
              </a:rPr>
              <a:t>Yeni Salon yoklama listeleri de cevap kağıtları gibi optik okuyucularda okunarak veri tabanına kaydedilecek ve resim olarak saklanacaktır,</a:t>
            </a:r>
          </a:p>
          <a:p>
            <a:pPr algn="just">
              <a:buClr>
                <a:srgbClr val="C00000"/>
              </a:buClr>
              <a:buFont typeface="Wingdings" pitchFamily="2" charset="2"/>
              <a:buChar char="Ø"/>
            </a:pPr>
            <a:r>
              <a:rPr lang="tr-TR" b="1" dirty="0" smtClean="0">
                <a:solidFill>
                  <a:srgbClr val="C00000"/>
                </a:solidFill>
              </a:rPr>
              <a:t>Bu nedenle yeni salon yoklama listelerinin kullanıldığı sınavlarda ayrıca tutanak tutulmayacak, Salon yoklama listesi üzerinde bulunan TUTANAK ALANI kullanılacaktır.</a:t>
            </a:r>
          </a:p>
          <a:p>
            <a:pPr algn="just">
              <a:buClr>
                <a:srgbClr val="C00000"/>
              </a:buClr>
            </a:pPr>
            <a:endParaRPr lang="tr-TR" b="1" dirty="0" smtClean="0">
              <a:solidFill>
                <a:srgbClr val="C00000"/>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18</a:t>
            </a:fld>
            <a:endParaRPr lang="en-US"/>
          </a:p>
        </p:txBody>
      </p:sp>
    </p:spTree>
    <p:extLst>
      <p:ext uri="{BB962C8B-B14F-4D97-AF65-F5344CB8AC3E}">
        <p14:creationId xmlns="" xmlns:p14="http://schemas.microsoft.com/office/powerpoint/2010/main" val="122373472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8" name="Yuvarlatılmış Dikdörtgen 57"/>
          <p:cNvSpPr/>
          <p:nvPr/>
        </p:nvSpPr>
        <p:spPr>
          <a:xfrm>
            <a:off x="467544" y="28765"/>
            <a:ext cx="8515200" cy="1287012"/>
          </a:xfrm>
          <a:prstGeom prst="round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tr-TR">
              <a:solidFill>
                <a:prstClr val="black"/>
              </a:solidFill>
            </a:endParaRPr>
          </a:p>
        </p:txBody>
      </p:sp>
      <p:sp>
        <p:nvSpPr>
          <p:cNvPr id="44" name="Yuvarlatılmış Dikdörtgen 43"/>
          <p:cNvSpPr/>
          <p:nvPr/>
        </p:nvSpPr>
        <p:spPr>
          <a:xfrm>
            <a:off x="483988" y="1314440"/>
            <a:ext cx="8515200" cy="2163835"/>
          </a:xfrm>
          <a:prstGeom prst="round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a:solidFill>
                <a:prstClr val="black"/>
              </a:solidFill>
            </a:endParaRPr>
          </a:p>
        </p:txBody>
      </p:sp>
      <p:sp>
        <p:nvSpPr>
          <p:cNvPr id="46" name="Yuvarlatılmış Dikdörtgen 45"/>
          <p:cNvSpPr/>
          <p:nvPr/>
        </p:nvSpPr>
        <p:spPr>
          <a:xfrm>
            <a:off x="164945" y="3513867"/>
            <a:ext cx="3407408" cy="2513156"/>
          </a:xfrm>
          <a:prstGeom prst="roundRect">
            <a:avLst/>
          </a:prstGeom>
          <a:solidFill>
            <a:schemeClr val="lt1">
              <a:alpha val="0"/>
            </a:schemeClr>
          </a:solid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tr-TR">
              <a:solidFill>
                <a:prstClr val="black"/>
              </a:solidFill>
            </a:endParaRPr>
          </a:p>
        </p:txBody>
      </p:sp>
      <p:sp>
        <p:nvSpPr>
          <p:cNvPr id="48" name="Yuvarlatılmış Dikdörtgen 47"/>
          <p:cNvSpPr/>
          <p:nvPr/>
        </p:nvSpPr>
        <p:spPr>
          <a:xfrm>
            <a:off x="3636545" y="3665298"/>
            <a:ext cx="5277365" cy="2163835"/>
          </a:xfrm>
          <a:prstGeom prst="roundRect">
            <a:avLst/>
          </a:prstGeom>
          <a:solidFill>
            <a:schemeClr val="lt1">
              <a:alpha val="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tr-TR">
              <a:solidFill>
                <a:prstClr val="black"/>
              </a:solidFill>
            </a:endParaRPr>
          </a:p>
        </p:txBody>
      </p:sp>
      <p:sp>
        <p:nvSpPr>
          <p:cNvPr id="51" name="Yuvarlatılmış Dikdörtgen 50"/>
          <p:cNvSpPr/>
          <p:nvPr/>
        </p:nvSpPr>
        <p:spPr>
          <a:xfrm>
            <a:off x="398710" y="6157228"/>
            <a:ext cx="8515200" cy="674474"/>
          </a:xfrm>
          <a:prstGeom prst="round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tr-TR">
              <a:solidFill>
                <a:prstClr val="black"/>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19</a:t>
            </a:fld>
            <a:endParaRPr lang="en-US"/>
          </a:p>
        </p:txBody>
      </p:sp>
    </p:spTree>
    <p:extLst>
      <p:ext uri="{BB962C8B-B14F-4D97-AF65-F5344CB8AC3E}">
        <p14:creationId xmlns="" xmlns:p14="http://schemas.microsoft.com/office/powerpoint/2010/main" val="333936266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221226"/>
            <a:ext cx="8937522" cy="539791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50000"/>
              </a:lnSpc>
            </a:pPr>
            <a:endParaRPr lang="tr-TR" sz="4000" b="1" dirty="0" smtClean="0">
              <a:solidFill>
                <a:srgbClr val="C00000"/>
              </a:solidFill>
              <a:effectLst>
                <a:outerShdw blurRad="38100" dist="38100" dir="2700000" algn="tl">
                  <a:srgbClr val="000000">
                    <a:alpha val="43137"/>
                  </a:srgbClr>
                </a:outerShdw>
              </a:effectLst>
              <a:latin typeface="Cambria" pitchFamily="18" charset="0"/>
            </a:endParaRPr>
          </a:p>
        </p:txBody>
      </p:sp>
      <p:graphicFrame>
        <p:nvGraphicFramePr>
          <p:cNvPr id="16" name="Tablo 15"/>
          <p:cNvGraphicFramePr>
            <a:graphicFrameLocks noGrp="1"/>
          </p:cNvGraphicFramePr>
          <p:nvPr>
            <p:extLst>
              <p:ext uri="{D42A27DB-BD31-4B8C-83A1-F6EECF244321}">
                <p14:modId xmlns="" xmlns:p14="http://schemas.microsoft.com/office/powerpoint/2010/main" val="2522786155"/>
              </p:ext>
            </p:extLst>
          </p:nvPr>
        </p:nvGraphicFramePr>
        <p:xfrm>
          <a:off x="395536" y="1939637"/>
          <a:ext cx="8352928" cy="3721611"/>
        </p:xfrm>
        <a:graphic>
          <a:graphicData uri="http://schemas.openxmlformats.org/drawingml/2006/table">
            <a:tbl>
              <a:tblPr firstRow="1" firstCol="1" bandRow="1">
                <a:tableStyleId>{21E4AEA4-8DFA-4A89-87EB-49C32662AFE0}</a:tableStyleId>
              </a:tblPr>
              <a:tblGrid>
                <a:gridCol w="2588203"/>
                <a:gridCol w="1843340"/>
                <a:gridCol w="1967285"/>
                <a:gridCol w="1954100"/>
              </a:tblGrid>
              <a:tr h="876090">
                <a:tc gridSpan="4">
                  <a:txBody>
                    <a:bodyPr/>
                    <a:lstStyle/>
                    <a:p>
                      <a:pPr algn="ctr">
                        <a:lnSpc>
                          <a:spcPts val="1620"/>
                        </a:lnSpc>
                        <a:spcAft>
                          <a:spcPts val="0"/>
                        </a:spcAft>
                      </a:pPr>
                      <a:r>
                        <a:rPr lang="tr-TR" sz="2400" b="1" dirty="0" smtClean="0">
                          <a:effectLst/>
                          <a:latin typeface="Book Antiqua"/>
                          <a:ea typeface="Times New Roman"/>
                          <a:cs typeface="Arial"/>
                        </a:rPr>
                        <a:t>26</a:t>
                      </a:r>
                      <a:r>
                        <a:rPr lang="tr-TR" sz="2400" b="1" baseline="0" dirty="0" smtClean="0">
                          <a:effectLst/>
                          <a:latin typeface="Book Antiqua"/>
                          <a:ea typeface="Times New Roman"/>
                          <a:cs typeface="Arial"/>
                        </a:rPr>
                        <a:t> NİSAN 2017</a:t>
                      </a:r>
                      <a:r>
                        <a:rPr lang="tr-TR" sz="2400" b="1" dirty="0" smtClean="0">
                          <a:effectLst/>
                          <a:latin typeface="Book Antiqua"/>
                          <a:ea typeface="Times New Roman"/>
                          <a:cs typeface="Arial"/>
                        </a:rPr>
                        <a:t>ÇARŞAMBA GÜNÜ OTURUMLARI</a:t>
                      </a:r>
                      <a:endParaRPr lang="tr-TR" sz="2400"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657134">
                <a:tc>
                  <a:txBody>
                    <a:bodyPr/>
                    <a:lstStyle/>
                    <a:p>
                      <a:pPr algn="ctr">
                        <a:lnSpc>
                          <a:spcPts val="1620"/>
                        </a:lnSpc>
                        <a:spcAft>
                          <a:spcPts val="0"/>
                        </a:spcAft>
                      </a:pPr>
                      <a:r>
                        <a:rPr lang="tr-TR" sz="2000" b="1" i="1" dirty="0">
                          <a:effectLst/>
                          <a:latin typeface="Book Antiqua" pitchFamily="18" charset="0"/>
                        </a:rPr>
                        <a:t>Ders Adı</a:t>
                      </a:r>
                      <a:endParaRPr lang="tr-TR" sz="2000" b="1" i="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a:solidFill>
                            <a:schemeClr val="bg1"/>
                          </a:solidFill>
                          <a:effectLst/>
                          <a:latin typeface="Book Antiqua" pitchFamily="18" charset="0"/>
                        </a:rPr>
                        <a:t>Başlama Saati</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smtClean="0">
                          <a:solidFill>
                            <a:schemeClr val="bg1"/>
                          </a:solidFill>
                          <a:effectLst/>
                          <a:latin typeface="Book Antiqua" pitchFamily="18" charset="0"/>
                        </a:rPr>
                        <a:t>Soru Sayısı</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a:solidFill>
                            <a:schemeClr val="bg1"/>
                          </a:solidFill>
                          <a:effectLst/>
                          <a:latin typeface="Book Antiqua" pitchFamily="18" charset="0"/>
                        </a:rPr>
                        <a:t>Süresi</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657134">
                <a:tc>
                  <a:txBody>
                    <a:bodyPr/>
                    <a:lstStyle/>
                    <a:p>
                      <a:pPr algn="ctr">
                        <a:lnSpc>
                          <a:spcPts val="1620"/>
                        </a:lnSpc>
                        <a:spcAft>
                          <a:spcPts val="0"/>
                        </a:spcAft>
                      </a:pPr>
                      <a:r>
                        <a:rPr lang="tr-TR" sz="2000" dirty="0">
                          <a:effectLst/>
                          <a:latin typeface="Book Antiqua" pitchFamily="18" charset="0"/>
                        </a:rPr>
                        <a:t>TÜRKÇE</a:t>
                      </a:r>
                      <a:endParaRPr lang="tr-TR" sz="2000"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09:00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676277">
                <a:tc>
                  <a:txBody>
                    <a:bodyPr/>
                    <a:lstStyle/>
                    <a:p>
                      <a:pPr algn="ctr">
                        <a:lnSpc>
                          <a:spcPts val="1620"/>
                        </a:lnSpc>
                        <a:spcAft>
                          <a:spcPts val="0"/>
                        </a:spcAft>
                      </a:pPr>
                      <a:r>
                        <a:rPr lang="tr-TR" sz="2000" dirty="0">
                          <a:effectLst/>
                          <a:latin typeface="Book Antiqua" pitchFamily="18" charset="0"/>
                        </a:rPr>
                        <a:t>MATEMATİK</a:t>
                      </a:r>
                      <a:endParaRPr lang="tr-TR" sz="2000"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10:10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854976">
                <a:tc>
                  <a:txBody>
                    <a:bodyPr/>
                    <a:lstStyle/>
                    <a:p>
                      <a:pPr algn="ctr">
                        <a:lnSpc>
                          <a:spcPts val="1620"/>
                        </a:lnSpc>
                        <a:spcAft>
                          <a:spcPts val="0"/>
                        </a:spcAft>
                      </a:pPr>
                      <a:r>
                        <a:rPr lang="tr-TR" sz="1800" dirty="0" smtClean="0">
                          <a:effectLst/>
                          <a:latin typeface="Book Antiqua" pitchFamily="18" charset="0"/>
                        </a:rPr>
                        <a:t>DİN KÜLTÜRÜ ve AHLAK BİLGİSİ</a:t>
                      </a:r>
                      <a:endParaRPr lang="tr-TR" sz="1800"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11:20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bl>
          </a:graphicData>
        </a:graphic>
      </p:graphicFrame>
      <p:sp>
        <p:nvSpPr>
          <p:cNvPr id="2" name="Slayt Numarası Yer Tutucusu 1"/>
          <p:cNvSpPr>
            <a:spLocks noGrp="1"/>
          </p:cNvSpPr>
          <p:nvPr>
            <p:ph type="sldNum" sz="quarter" idx="12"/>
          </p:nvPr>
        </p:nvSpPr>
        <p:spPr/>
        <p:txBody>
          <a:bodyPr/>
          <a:lstStyle/>
          <a:p>
            <a:fld id="{B44737E5-34DD-F042-87ED-8A76D422210D}" type="slidenum">
              <a:rPr lang="en-US" smtClean="0"/>
              <a:pPr/>
              <a:t>2</a:t>
            </a:fld>
            <a:endParaRPr lang="en-US"/>
          </a:p>
        </p:txBody>
      </p:sp>
    </p:spTree>
    <p:extLst>
      <p:ext uri="{BB962C8B-B14F-4D97-AF65-F5344CB8AC3E}">
        <p14:creationId xmlns="" xmlns:p14="http://schemas.microsoft.com/office/powerpoint/2010/main" val="65838630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954" y="0"/>
            <a:ext cx="9150334" cy="6858000"/>
          </a:xfrm>
          <a:prstGeom prst="rect">
            <a:avLst/>
          </a:prstGeom>
        </p:spPr>
      </p:pic>
      <p:sp>
        <p:nvSpPr>
          <p:cNvPr id="5" name="Metin kutusu 4"/>
          <p:cNvSpPr txBox="1"/>
          <p:nvPr/>
        </p:nvSpPr>
        <p:spPr>
          <a:xfrm>
            <a:off x="971600" y="1458387"/>
            <a:ext cx="1048685" cy="276999"/>
          </a:xfrm>
          <a:prstGeom prst="rect">
            <a:avLst/>
          </a:prstGeom>
          <a:noFill/>
        </p:spPr>
        <p:txBody>
          <a:bodyPr wrap="none" rtlCol="0">
            <a:spAutoFit/>
          </a:bodyPr>
          <a:lstStyle/>
          <a:p>
            <a:pPr defTabSz="914400"/>
            <a:r>
              <a:rPr lang="tr-TR" sz="1200" dirty="0" smtClean="0">
                <a:solidFill>
                  <a:prstClr val="black"/>
                </a:solidFill>
              </a:rPr>
              <a:t>12345678901</a:t>
            </a:r>
            <a:endParaRPr lang="tr-TR" sz="1200" dirty="0">
              <a:solidFill>
                <a:prstClr val="black"/>
              </a:solidFill>
            </a:endParaRPr>
          </a:p>
        </p:txBody>
      </p:sp>
      <p:sp>
        <p:nvSpPr>
          <p:cNvPr id="6" name="Metin kutusu 5"/>
          <p:cNvSpPr txBox="1"/>
          <p:nvPr/>
        </p:nvSpPr>
        <p:spPr>
          <a:xfrm>
            <a:off x="2020285" y="1458387"/>
            <a:ext cx="911403" cy="276999"/>
          </a:xfrm>
          <a:prstGeom prst="rect">
            <a:avLst/>
          </a:prstGeom>
          <a:noFill/>
        </p:spPr>
        <p:txBody>
          <a:bodyPr wrap="none" rtlCol="0">
            <a:spAutoFit/>
          </a:bodyPr>
          <a:lstStyle/>
          <a:p>
            <a:pPr defTabSz="914400"/>
            <a:r>
              <a:rPr lang="tr-TR" sz="1200" dirty="0" smtClean="0">
                <a:solidFill>
                  <a:prstClr val="black"/>
                </a:solidFill>
              </a:rPr>
              <a:t>AKÇAPINAR</a:t>
            </a:r>
            <a:endParaRPr lang="tr-TR" sz="1200" dirty="0">
              <a:solidFill>
                <a:prstClr val="black"/>
              </a:solidFill>
            </a:endParaRPr>
          </a:p>
        </p:txBody>
      </p:sp>
      <p:sp>
        <p:nvSpPr>
          <p:cNvPr id="7" name="Metin kutusu 6"/>
          <p:cNvSpPr txBox="1"/>
          <p:nvPr/>
        </p:nvSpPr>
        <p:spPr>
          <a:xfrm>
            <a:off x="3131840" y="1458387"/>
            <a:ext cx="691215" cy="276999"/>
          </a:xfrm>
          <a:prstGeom prst="rect">
            <a:avLst/>
          </a:prstGeom>
          <a:noFill/>
        </p:spPr>
        <p:txBody>
          <a:bodyPr wrap="none" rtlCol="0">
            <a:spAutoFit/>
          </a:bodyPr>
          <a:lstStyle/>
          <a:p>
            <a:pPr defTabSz="914400"/>
            <a:r>
              <a:rPr lang="tr-TR" sz="1200" dirty="0" smtClean="0">
                <a:solidFill>
                  <a:prstClr val="black"/>
                </a:solidFill>
              </a:rPr>
              <a:t>CÜNEYT</a:t>
            </a:r>
            <a:endParaRPr lang="tr-TR" sz="1200" dirty="0">
              <a:solidFill>
                <a:prstClr val="black"/>
              </a:solidFill>
            </a:endParaRPr>
          </a:p>
        </p:txBody>
      </p:sp>
      <p:sp>
        <p:nvSpPr>
          <p:cNvPr id="8" name="Metin kutusu 7"/>
          <p:cNvSpPr txBox="1"/>
          <p:nvPr/>
        </p:nvSpPr>
        <p:spPr>
          <a:xfrm>
            <a:off x="4788024" y="1458387"/>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10" name="Akış Çizelgesi: Bağlayıcı 9"/>
          <p:cNvSpPr/>
          <p:nvPr/>
        </p:nvSpPr>
        <p:spPr>
          <a:xfrm>
            <a:off x="6156176" y="1502800"/>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11" name="Metin kutusu 10"/>
          <p:cNvSpPr txBox="1"/>
          <p:nvPr/>
        </p:nvSpPr>
        <p:spPr>
          <a:xfrm>
            <a:off x="7810700" y="1412776"/>
            <a:ext cx="861133" cy="276999"/>
          </a:xfrm>
          <a:prstGeom prst="rect">
            <a:avLst/>
          </a:prstGeom>
          <a:noFill/>
        </p:spPr>
        <p:txBody>
          <a:bodyPr wrap="none" rtlCol="0">
            <a:spAutoFit/>
          </a:bodyPr>
          <a:lstStyle/>
          <a:p>
            <a:pPr defTabSz="914400"/>
            <a:r>
              <a:rPr lang="tr-TR" sz="1200" dirty="0" smtClean="0">
                <a:solidFill>
                  <a:prstClr val="black"/>
                </a:solidFill>
                <a:latin typeface="Kunstler Script" panose="030304020206070D0D06" pitchFamily="66" charset="0"/>
              </a:rPr>
              <a:t>CÜNEYT</a:t>
            </a:r>
            <a:endParaRPr lang="tr-TR" sz="1200" dirty="0">
              <a:solidFill>
                <a:prstClr val="black"/>
              </a:solidFill>
              <a:latin typeface="Kunstler Script" panose="030304020206070D0D06" pitchFamily="66" charset="0"/>
            </a:endParaRPr>
          </a:p>
        </p:txBody>
      </p:sp>
      <p:sp>
        <p:nvSpPr>
          <p:cNvPr id="13" name="Metin kutusu 12"/>
          <p:cNvSpPr txBox="1"/>
          <p:nvPr/>
        </p:nvSpPr>
        <p:spPr>
          <a:xfrm>
            <a:off x="971600" y="1639833"/>
            <a:ext cx="1048685" cy="276999"/>
          </a:xfrm>
          <a:prstGeom prst="rect">
            <a:avLst/>
          </a:prstGeom>
          <a:noFill/>
        </p:spPr>
        <p:txBody>
          <a:bodyPr wrap="none" rtlCol="0">
            <a:spAutoFit/>
          </a:bodyPr>
          <a:lstStyle/>
          <a:p>
            <a:pPr defTabSz="914400"/>
            <a:r>
              <a:rPr lang="tr-TR" sz="1200" dirty="0" smtClean="0">
                <a:solidFill>
                  <a:prstClr val="black"/>
                </a:solidFill>
              </a:rPr>
              <a:t>12345678803</a:t>
            </a:r>
            <a:endParaRPr lang="tr-TR" sz="1200" dirty="0">
              <a:solidFill>
                <a:prstClr val="black"/>
              </a:solidFill>
            </a:endParaRPr>
          </a:p>
        </p:txBody>
      </p:sp>
      <p:sp>
        <p:nvSpPr>
          <p:cNvPr id="14" name="Metin kutusu 13"/>
          <p:cNvSpPr txBox="1"/>
          <p:nvPr/>
        </p:nvSpPr>
        <p:spPr>
          <a:xfrm>
            <a:off x="2020285" y="1639833"/>
            <a:ext cx="612668" cy="276999"/>
          </a:xfrm>
          <a:prstGeom prst="rect">
            <a:avLst/>
          </a:prstGeom>
          <a:noFill/>
        </p:spPr>
        <p:txBody>
          <a:bodyPr wrap="none" rtlCol="0">
            <a:spAutoFit/>
          </a:bodyPr>
          <a:lstStyle/>
          <a:p>
            <a:pPr defTabSz="914400"/>
            <a:r>
              <a:rPr lang="tr-TR" sz="1200" dirty="0" smtClean="0">
                <a:solidFill>
                  <a:prstClr val="black"/>
                </a:solidFill>
              </a:rPr>
              <a:t>ELİBOL</a:t>
            </a:r>
            <a:endParaRPr lang="tr-TR" sz="1200" dirty="0">
              <a:solidFill>
                <a:prstClr val="black"/>
              </a:solidFill>
            </a:endParaRPr>
          </a:p>
        </p:txBody>
      </p:sp>
      <p:sp>
        <p:nvSpPr>
          <p:cNvPr id="15" name="Metin kutusu 14"/>
          <p:cNvSpPr txBox="1"/>
          <p:nvPr/>
        </p:nvSpPr>
        <p:spPr>
          <a:xfrm>
            <a:off x="3131840" y="1639833"/>
            <a:ext cx="471604" cy="276999"/>
          </a:xfrm>
          <a:prstGeom prst="rect">
            <a:avLst/>
          </a:prstGeom>
          <a:noFill/>
        </p:spPr>
        <p:txBody>
          <a:bodyPr wrap="none" rtlCol="0">
            <a:spAutoFit/>
          </a:bodyPr>
          <a:lstStyle/>
          <a:p>
            <a:pPr defTabSz="914400"/>
            <a:r>
              <a:rPr lang="tr-TR" sz="1200" dirty="0" smtClean="0">
                <a:solidFill>
                  <a:prstClr val="black"/>
                </a:solidFill>
              </a:rPr>
              <a:t>ADİL</a:t>
            </a:r>
            <a:endParaRPr lang="tr-TR" sz="1200" dirty="0">
              <a:solidFill>
                <a:prstClr val="black"/>
              </a:solidFill>
            </a:endParaRPr>
          </a:p>
        </p:txBody>
      </p:sp>
      <p:sp>
        <p:nvSpPr>
          <p:cNvPr id="16" name="Metin kutusu 15"/>
          <p:cNvSpPr txBox="1"/>
          <p:nvPr/>
        </p:nvSpPr>
        <p:spPr>
          <a:xfrm>
            <a:off x="4788024" y="1639833"/>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17" name="Akış Çizelgesi: Bağlayıcı 16"/>
          <p:cNvSpPr/>
          <p:nvPr/>
        </p:nvSpPr>
        <p:spPr>
          <a:xfrm>
            <a:off x="6380191" y="1681391"/>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18" name="Metin kutusu 17"/>
          <p:cNvSpPr txBox="1"/>
          <p:nvPr/>
        </p:nvSpPr>
        <p:spPr>
          <a:xfrm>
            <a:off x="703578" y="4509120"/>
            <a:ext cx="268022" cy="276999"/>
          </a:xfrm>
          <a:prstGeom prst="rect">
            <a:avLst/>
          </a:prstGeom>
          <a:noFill/>
        </p:spPr>
        <p:txBody>
          <a:bodyPr wrap="none" rtlCol="0">
            <a:spAutoFit/>
          </a:bodyPr>
          <a:lstStyle/>
          <a:p>
            <a:pPr defTabSz="914400"/>
            <a:r>
              <a:rPr lang="tr-TR" sz="1200" dirty="0" smtClean="0">
                <a:solidFill>
                  <a:prstClr val="black"/>
                </a:solidFill>
              </a:rPr>
              <a:t>3</a:t>
            </a:r>
            <a:endParaRPr lang="tr-TR" sz="1200" dirty="0">
              <a:solidFill>
                <a:prstClr val="black"/>
              </a:solidFill>
            </a:endParaRPr>
          </a:p>
        </p:txBody>
      </p:sp>
      <p:sp>
        <p:nvSpPr>
          <p:cNvPr id="19" name="Metin kutusu 18"/>
          <p:cNvSpPr txBox="1"/>
          <p:nvPr/>
        </p:nvSpPr>
        <p:spPr>
          <a:xfrm>
            <a:off x="7814021" y="1794075"/>
            <a:ext cx="760144" cy="276999"/>
          </a:xfrm>
          <a:prstGeom prst="rect">
            <a:avLst/>
          </a:prstGeom>
          <a:noFill/>
        </p:spPr>
        <p:txBody>
          <a:bodyPr wrap="none" rtlCol="0">
            <a:spAutoFit/>
          </a:bodyPr>
          <a:lstStyle/>
          <a:p>
            <a:pPr defTabSz="914400"/>
            <a:r>
              <a:rPr lang="tr-TR" sz="1200" b="1" dirty="0" smtClean="0">
                <a:solidFill>
                  <a:srgbClr val="4F81BD">
                    <a:lumMod val="50000"/>
                  </a:srgbClr>
                </a:solidFill>
              </a:rPr>
              <a:t>GİRMEDİ</a:t>
            </a:r>
            <a:endParaRPr lang="tr-TR" sz="1200" b="1" dirty="0">
              <a:solidFill>
                <a:srgbClr val="4F81BD">
                  <a:lumMod val="50000"/>
                </a:srgbClr>
              </a:solidFill>
            </a:endParaRPr>
          </a:p>
        </p:txBody>
      </p:sp>
      <p:sp>
        <p:nvSpPr>
          <p:cNvPr id="25" name="Metin kutusu 24"/>
          <p:cNvSpPr txBox="1"/>
          <p:nvPr/>
        </p:nvSpPr>
        <p:spPr>
          <a:xfrm>
            <a:off x="1010072" y="1856488"/>
            <a:ext cx="1048685" cy="276999"/>
          </a:xfrm>
          <a:prstGeom prst="rect">
            <a:avLst/>
          </a:prstGeom>
          <a:noFill/>
        </p:spPr>
        <p:txBody>
          <a:bodyPr wrap="none" rtlCol="0">
            <a:spAutoFit/>
          </a:bodyPr>
          <a:lstStyle/>
          <a:p>
            <a:pPr defTabSz="914400"/>
            <a:r>
              <a:rPr lang="tr-TR" sz="1200" dirty="0" smtClean="0">
                <a:solidFill>
                  <a:prstClr val="black"/>
                </a:solidFill>
              </a:rPr>
              <a:t>22345678803</a:t>
            </a:r>
            <a:endParaRPr lang="tr-TR" sz="1200" dirty="0">
              <a:solidFill>
                <a:prstClr val="black"/>
              </a:solidFill>
            </a:endParaRPr>
          </a:p>
        </p:txBody>
      </p:sp>
      <p:sp>
        <p:nvSpPr>
          <p:cNvPr id="26" name="Metin kutusu 25"/>
          <p:cNvSpPr txBox="1"/>
          <p:nvPr/>
        </p:nvSpPr>
        <p:spPr>
          <a:xfrm>
            <a:off x="2058757" y="1856488"/>
            <a:ext cx="647100" cy="276999"/>
          </a:xfrm>
          <a:prstGeom prst="rect">
            <a:avLst/>
          </a:prstGeom>
          <a:noFill/>
        </p:spPr>
        <p:txBody>
          <a:bodyPr wrap="none" rtlCol="0">
            <a:spAutoFit/>
          </a:bodyPr>
          <a:lstStyle/>
          <a:p>
            <a:pPr defTabSz="914400"/>
            <a:r>
              <a:rPr lang="tr-TR" sz="1200" dirty="0" smtClean="0">
                <a:solidFill>
                  <a:prstClr val="black"/>
                </a:solidFill>
              </a:rPr>
              <a:t>BEKTAŞ</a:t>
            </a:r>
            <a:endParaRPr lang="tr-TR" sz="1200" dirty="0">
              <a:solidFill>
                <a:prstClr val="black"/>
              </a:solidFill>
            </a:endParaRPr>
          </a:p>
        </p:txBody>
      </p:sp>
      <p:sp>
        <p:nvSpPr>
          <p:cNvPr id="27" name="Metin kutusu 26"/>
          <p:cNvSpPr txBox="1"/>
          <p:nvPr/>
        </p:nvSpPr>
        <p:spPr>
          <a:xfrm>
            <a:off x="3170312" y="1856488"/>
            <a:ext cx="652743" cy="276999"/>
          </a:xfrm>
          <a:prstGeom prst="rect">
            <a:avLst/>
          </a:prstGeom>
          <a:noFill/>
        </p:spPr>
        <p:txBody>
          <a:bodyPr wrap="none" rtlCol="0">
            <a:spAutoFit/>
          </a:bodyPr>
          <a:lstStyle/>
          <a:p>
            <a:pPr defTabSz="914400"/>
            <a:r>
              <a:rPr lang="tr-TR" sz="1200" dirty="0" smtClean="0">
                <a:solidFill>
                  <a:prstClr val="black"/>
                </a:solidFill>
              </a:rPr>
              <a:t>AHMET</a:t>
            </a:r>
            <a:endParaRPr lang="tr-TR" sz="1200" dirty="0">
              <a:solidFill>
                <a:prstClr val="black"/>
              </a:solidFill>
            </a:endParaRPr>
          </a:p>
        </p:txBody>
      </p:sp>
      <p:sp>
        <p:nvSpPr>
          <p:cNvPr id="28" name="Metin kutusu 27"/>
          <p:cNvSpPr txBox="1"/>
          <p:nvPr/>
        </p:nvSpPr>
        <p:spPr>
          <a:xfrm>
            <a:off x="4788024" y="1856488"/>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29" name="Akış Çizelgesi: Bağlayıcı 28"/>
          <p:cNvSpPr/>
          <p:nvPr/>
        </p:nvSpPr>
        <p:spPr>
          <a:xfrm>
            <a:off x="7308304" y="1856488"/>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30" name="Metin kutusu 29"/>
          <p:cNvSpPr txBox="1"/>
          <p:nvPr/>
        </p:nvSpPr>
        <p:spPr>
          <a:xfrm>
            <a:off x="7740352" y="1556792"/>
            <a:ext cx="861133" cy="276999"/>
          </a:xfrm>
          <a:prstGeom prst="rect">
            <a:avLst/>
          </a:prstGeom>
          <a:noFill/>
        </p:spPr>
        <p:txBody>
          <a:bodyPr wrap="none" rtlCol="0">
            <a:spAutoFit/>
          </a:bodyPr>
          <a:lstStyle/>
          <a:p>
            <a:pPr defTabSz="914400"/>
            <a:r>
              <a:rPr lang="tr-TR" sz="1200" dirty="0" smtClean="0">
                <a:solidFill>
                  <a:prstClr val="black"/>
                </a:solidFill>
                <a:latin typeface="Kunstler Script" panose="030304020206070D0D06" pitchFamily="66" charset="0"/>
              </a:rPr>
              <a:t>CÜNEYT</a:t>
            </a:r>
            <a:endParaRPr lang="tr-TR" sz="1200" dirty="0">
              <a:solidFill>
                <a:prstClr val="black"/>
              </a:solidFill>
              <a:latin typeface="Kunstler Script" panose="030304020206070D0D06" pitchFamily="66" charset="0"/>
            </a:endParaRPr>
          </a:p>
        </p:txBody>
      </p:sp>
      <p:sp>
        <p:nvSpPr>
          <p:cNvPr id="31" name="Metin kutusu 30"/>
          <p:cNvSpPr txBox="1"/>
          <p:nvPr/>
        </p:nvSpPr>
        <p:spPr>
          <a:xfrm>
            <a:off x="3705605" y="3985137"/>
            <a:ext cx="5153141" cy="707886"/>
          </a:xfrm>
          <a:prstGeom prst="rect">
            <a:avLst/>
          </a:prstGeom>
          <a:noFill/>
        </p:spPr>
        <p:txBody>
          <a:bodyPr wrap="square" rtlCol="0">
            <a:spAutoFit/>
          </a:bodyPr>
          <a:lstStyle/>
          <a:p>
            <a:pPr defTabSz="914400"/>
            <a:r>
              <a:rPr lang="tr-TR" sz="2000" i="1" dirty="0" smtClean="0">
                <a:solidFill>
                  <a:srgbClr val="F79646">
                    <a:lumMod val="50000"/>
                  </a:srgbClr>
                </a:solidFill>
                <a:latin typeface="Arabic Typesetting" panose="03020402040406030203" pitchFamily="66" charset="-78"/>
                <a:cs typeface="Arabic Typesetting" panose="03020402040406030203" pitchFamily="66" charset="-78"/>
              </a:rPr>
              <a:t>22345678803 T.C Kimlik numaralı Ahmet BEKTAŞ geçerli bir kimlik belgesi ibraz edemediğinden sınava girmemiştir. </a:t>
            </a:r>
            <a:endParaRPr lang="tr-TR" sz="2000" i="1" dirty="0">
              <a:solidFill>
                <a:srgbClr val="F79646">
                  <a:lumMod val="50000"/>
                </a:srgbClr>
              </a:solidFill>
              <a:latin typeface="Arabic Typesetting" panose="03020402040406030203" pitchFamily="66" charset="-78"/>
              <a:cs typeface="Arabic Typesetting" panose="03020402040406030203" pitchFamily="66" charset="-78"/>
            </a:endParaRPr>
          </a:p>
        </p:txBody>
      </p:sp>
      <p:cxnSp>
        <p:nvCxnSpPr>
          <p:cNvPr id="33" name="Düz Ok Bağlayıcısı 32"/>
          <p:cNvCxnSpPr/>
          <p:nvPr/>
        </p:nvCxnSpPr>
        <p:spPr>
          <a:xfrm flipH="1">
            <a:off x="683568" y="1982488"/>
            <a:ext cx="20010" cy="2757453"/>
          </a:xfrm>
          <a:prstGeom prst="straightConnector1">
            <a:avLst/>
          </a:prstGeom>
          <a:ln w="63500">
            <a:tailEnd type="triangle"/>
          </a:ln>
        </p:spPr>
        <p:style>
          <a:lnRef idx="1">
            <a:schemeClr val="accent4"/>
          </a:lnRef>
          <a:fillRef idx="3">
            <a:schemeClr val="accent4"/>
          </a:fillRef>
          <a:effectRef idx="2">
            <a:schemeClr val="accent4"/>
          </a:effectRef>
          <a:fontRef idx="minor">
            <a:schemeClr val="lt1"/>
          </a:fontRef>
        </p:style>
      </p:cxnSp>
      <p:sp>
        <p:nvSpPr>
          <p:cNvPr id="40" name="U Dönüş Oku 39"/>
          <p:cNvSpPr/>
          <p:nvPr/>
        </p:nvSpPr>
        <p:spPr>
          <a:xfrm>
            <a:off x="1534414" y="4042995"/>
            <a:ext cx="402274"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1" name="U Dönüş Oku 40"/>
          <p:cNvSpPr/>
          <p:nvPr/>
        </p:nvSpPr>
        <p:spPr>
          <a:xfrm rot="10800000" flipH="1">
            <a:off x="2170061" y="5535383"/>
            <a:ext cx="378546"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2" name="U Dönüş Oku 41"/>
          <p:cNvSpPr/>
          <p:nvPr/>
        </p:nvSpPr>
        <p:spPr>
          <a:xfrm rot="10800000" flipH="1">
            <a:off x="976290" y="5568096"/>
            <a:ext cx="378546"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3" name="U Dönüş Oku 42"/>
          <p:cNvSpPr/>
          <p:nvPr/>
        </p:nvSpPr>
        <p:spPr>
          <a:xfrm>
            <a:off x="2722963" y="4020767"/>
            <a:ext cx="402274"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5" name="Metin kutusu 44"/>
          <p:cNvSpPr txBox="1"/>
          <p:nvPr/>
        </p:nvSpPr>
        <p:spPr>
          <a:xfrm>
            <a:off x="3477447" y="2271542"/>
            <a:ext cx="2520305" cy="276999"/>
          </a:xfrm>
          <a:prstGeom prst="rect">
            <a:avLst/>
          </a:prstGeom>
          <a:noFill/>
        </p:spPr>
        <p:txBody>
          <a:bodyPr wrap="none" rtlCol="0">
            <a:spAutoFit/>
          </a:bodyPr>
          <a:lstStyle/>
          <a:p>
            <a:pPr defTabSz="914400"/>
            <a:r>
              <a:rPr lang="tr-TR" sz="1200" b="1" dirty="0" smtClean="0">
                <a:solidFill>
                  <a:srgbClr val="C00000"/>
                </a:solidFill>
              </a:rPr>
              <a:t>Kitapçık Türleri Bu Alana Kodlanacak</a:t>
            </a:r>
            <a:endParaRPr lang="tr-TR" sz="1200" b="1" dirty="0">
              <a:solidFill>
                <a:srgbClr val="C00000"/>
              </a:solidFill>
            </a:endParaRPr>
          </a:p>
        </p:txBody>
      </p:sp>
      <p:cxnSp>
        <p:nvCxnSpPr>
          <p:cNvPr id="47" name="Düz Ok Bağlayıcısı 46"/>
          <p:cNvCxnSpPr>
            <a:stCxn id="45" idx="3"/>
          </p:cNvCxnSpPr>
          <p:nvPr/>
        </p:nvCxnSpPr>
        <p:spPr>
          <a:xfrm flipV="1">
            <a:off x="5997752" y="1856489"/>
            <a:ext cx="382439" cy="5535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Metin kutusu 48"/>
          <p:cNvSpPr txBox="1"/>
          <p:nvPr/>
        </p:nvSpPr>
        <p:spPr>
          <a:xfrm>
            <a:off x="5546896" y="2705979"/>
            <a:ext cx="3452292" cy="276999"/>
          </a:xfrm>
          <a:prstGeom prst="rect">
            <a:avLst/>
          </a:prstGeom>
          <a:noFill/>
        </p:spPr>
        <p:txBody>
          <a:bodyPr wrap="none" rtlCol="0">
            <a:spAutoFit/>
          </a:bodyPr>
          <a:lstStyle/>
          <a:p>
            <a:pPr defTabSz="914400"/>
            <a:r>
              <a:rPr lang="tr-TR" sz="1200" b="1" dirty="0" smtClean="0">
                <a:solidFill>
                  <a:srgbClr val="4F81BD">
                    <a:lumMod val="50000"/>
                  </a:srgbClr>
                </a:solidFill>
              </a:rPr>
              <a:t>Sınava Girmeyen Adaylar İçin Bu Alan Kodlanacak</a:t>
            </a:r>
            <a:endParaRPr lang="tr-TR" sz="1200" b="1" dirty="0">
              <a:solidFill>
                <a:srgbClr val="4F81BD">
                  <a:lumMod val="50000"/>
                </a:srgbClr>
              </a:solidFill>
            </a:endParaRPr>
          </a:p>
        </p:txBody>
      </p:sp>
      <p:cxnSp>
        <p:nvCxnSpPr>
          <p:cNvPr id="50" name="Düz Ok Bağlayıcısı 49"/>
          <p:cNvCxnSpPr/>
          <p:nvPr/>
        </p:nvCxnSpPr>
        <p:spPr>
          <a:xfrm flipH="1" flipV="1">
            <a:off x="7471139" y="1996616"/>
            <a:ext cx="153024" cy="7597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2" name="Metin kutusu 51"/>
          <p:cNvSpPr txBox="1"/>
          <p:nvPr/>
        </p:nvSpPr>
        <p:spPr>
          <a:xfrm>
            <a:off x="837589" y="4755450"/>
            <a:ext cx="2806409" cy="830997"/>
          </a:xfrm>
          <a:prstGeom prst="rect">
            <a:avLst/>
          </a:prstGeom>
          <a:noFill/>
        </p:spPr>
        <p:txBody>
          <a:bodyPr wrap="none" rtlCol="0">
            <a:spAutoFit/>
          </a:bodyPr>
          <a:lstStyle/>
          <a:p>
            <a:pPr defTabSz="914400"/>
            <a:r>
              <a:rPr lang="tr-TR" sz="1200" b="1" dirty="0" smtClean="0">
                <a:solidFill>
                  <a:srgbClr val="8064A2">
                    <a:lumMod val="50000"/>
                  </a:srgbClr>
                </a:solidFill>
              </a:rPr>
              <a:t>Sınıf Düzenine Göre Oturma Planı. </a:t>
            </a:r>
          </a:p>
          <a:p>
            <a:pPr defTabSz="914400"/>
            <a:r>
              <a:rPr lang="tr-TR" sz="1200" b="1" dirty="0" smtClean="0">
                <a:solidFill>
                  <a:srgbClr val="8064A2">
                    <a:lumMod val="50000"/>
                  </a:srgbClr>
                </a:solidFill>
              </a:rPr>
              <a:t>Öğrencinin Sıra Numarası Bu Kutucuklara</a:t>
            </a:r>
          </a:p>
          <a:p>
            <a:pPr defTabSz="914400"/>
            <a:r>
              <a:rPr lang="tr-TR" sz="1200" b="1" dirty="0" smtClean="0">
                <a:solidFill>
                  <a:srgbClr val="8064A2">
                    <a:lumMod val="50000"/>
                  </a:srgbClr>
                </a:solidFill>
              </a:rPr>
              <a:t>Yazılacak.</a:t>
            </a:r>
          </a:p>
          <a:p>
            <a:pPr defTabSz="914400"/>
            <a:endParaRPr lang="tr-TR" sz="1200" b="1" dirty="0">
              <a:solidFill>
                <a:srgbClr val="8064A2">
                  <a:lumMod val="50000"/>
                </a:srgbClr>
              </a:solidFill>
            </a:endParaRPr>
          </a:p>
        </p:txBody>
      </p:sp>
      <p:sp>
        <p:nvSpPr>
          <p:cNvPr id="53" name="Metin kutusu 52"/>
          <p:cNvSpPr txBox="1"/>
          <p:nvPr/>
        </p:nvSpPr>
        <p:spPr>
          <a:xfrm>
            <a:off x="4656310" y="5337264"/>
            <a:ext cx="3584956" cy="461665"/>
          </a:xfrm>
          <a:prstGeom prst="rect">
            <a:avLst/>
          </a:prstGeom>
          <a:noFill/>
        </p:spPr>
        <p:txBody>
          <a:bodyPr wrap="none" rtlCol="0">
            <a:spAutoFit/>
          </a:bodyPr>
          <a:lstStyle/>
          <a:p>
            <a:pPr defTabSz="914400"/>
            <a:r>
              <a:rPr lang="tr-TR" sz="1200" b="1" dirty="0" smtClean="0">
                <a:solidFill>
                  <a:srgbClr val="F79646">
                    <a:lumMod val="50000"/>
                  </a:srgbClr>
                </a:solidFill>
              </a:rPr>
              <a:t>Sınav anında yaşanan sorunlar bu alanda belirtilecek.</a:t>
            </a:r>
          </a:p>
          <a:p>
            <a:pPr defTabSz="914400"/>
            <a:endParaRPr lang="tr-TR" sz="1200" b="1" dirty="0">
              <a:solidFill>
                <a:srgbClr val="F79646">
                  <a:lumMod val="50000"/>
                </a:srgbClr>
              </a:solidFill>
            </a:endParaRPr>
          </a:p>
        </p:txBody>
      </p:sp>
      <p:sp>
        <p:nvSpPr>
          <p:cNvPr id="57" name="Metin kutusu 56"/>
          <p:cNvSpPr txBox="1"/>
          <p:nvPr/>
        </p:nvSpPr>
        <p:spPr>
          <a:xfrm>
            <a:off x="1495942" y="6520259"/>
            <a:ext cx="4169090" cy="276999"/>
          </a:xfrm>
          <a:prstGeom prst="rect">
            <a:avLst/>
          </a:prstGeom>
          <a:noFill/>
        </p:spPr>
        <p:txBody>
          <a:bodyPr wrap="none" rtlCol="0">
            <a:spAutoFit/>
          </a:bodyPr>
          <a:lstStyle/>
          <a:p>
            <a:pPr defTabSz="914400"/>
            <a:r>
              <a:rPr lang="tr-TR" sz="1200" b="1" dirty="0" smtClean="0">
                <a:solidFill>
                  <a:srgbClr val="C00000"/>
                </a:solidFill>
              </a:rPr>
              <a:t>Salon Başkanı ve Gözcü Kendi Alanlarını Doldurup İmzalayacak</a:t>
            </a:r>
            <a:endParaRPr lang="tr-TR" sz="1200" b="1" dirty="0">
              <a:solidFill>
                <a:srgbClr val="C00000"/>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20</a:t>
            </a:fld>
            <a:endParaRPr lang="en-US"/>
          </a:p>
        </p:txBody>
      </p:sp>
    </p:spTree>
    <p:extLst>
      <p:ext uri="{BB962C8B-B14F-4D97-AF65-F5344CB8AC3E}">
        <p14:creationId xmlns="" xmlns:p14="http://schemas.microsoft.com/office/powerpoint/2010/main" val="27141932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0"/>
            <a:ext cx="9144000" cy="5636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125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Clr>
                <a:srgbClr val="C00000"/>
              </a:buClr>
              <a:buFont typeface="Arial" pitchFamily="34" charset="0"/>
              <a:buNone/>
            </a:pPr>
            <a:r>
              <a:rPr lang="tr-TR" sz="3600" b="1" dirty="0" smtClean="0">
                <a:solidFill>
                  <a:srgbClr val="C00000"/>
                </a:solidFill>
                <a:effectLst>
                  <a:outerShdw blurRad="38100" dist="38100" dir="2700000" algn="tl">
                    <a:srgbClr val="000000">
                      <a:alpha val="43137"/>
                    </a:srgbClr>
                  </a:outerShdw>
                </a:effectLst>
              </a:rPr>
              <a:t>CEVAP KAĞITLARI </a:t>
            </a:r>
            <a:endParaRPr lang="tr-TR" sz="3600" b="1" dirty="0" smtClean="0">
              <a:solidFill>
                <a:srgbClr val="C00000"/>
              </a:solidFill>
            </a:endParaRP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Sınava göre </a:t>
            </a:r>
            <a:r>
              <a:rPr lang="tr-TR" sz="2600" b="1" dirty="0">
                <a:solidFill>
                  <a:srgbClr val="C00000"/>
                </a:solidFill>
                <a:effectLst>
                  <a:outerShdw blurRad="38100" dist="38100" dir="2700000" algn="tl">
                    <a:srgbClr val="000000">
                      <a:alpha val="43137"/>
                    </a:srgbClr>
                  </a:outerShdw>
                </a:effectLst>
              </a:rPr>
              <a:t>değişken </a:t>
            </a:r>
            <a:r>
              <a:rPr lang="tr-TR" sz="2600" b="1" dirty="0" smtClean="0">
                <a:solidFill>
                  <a:srgbClr val="C00000"/>
                </a:solidFill>
                <a:effectLst>
                  <a:outerShdw blurRad="38100" dist="38100" dir="2700000" algn="tl">
                    <a:srgbClr val="000000">
                      <a:alpha val="43137"/>
                    </a:srgbClr>
                  </a:outerShdw>
                </a:effectLst>
              </a:rPr>
              <a:t>olan cevap kağıtlarının </a:t>
            </a:r>
            <a:r>
              <a:rPr lang="tr-TR" sz="2600" b="1" dirty="0">
                <a:solidFill>
                  <a:srgbClr val="C00000"/>
                </a:solidFill>
                <a:effectLst>
                  <a:outerShdw blurRad="38100" dist="38100" dir="2700000" algn="tl">
                    <a:srgbClr val="000000">
                      <a:alpha val="43137"/>
                    </a:srgbClr>
                  </a:outerShdw>
                </a:effectLst>
              </a:rPr>
              <a:t>standart </a:t>
            </a:r>
            <a:r>
              <a:rPr lang="tr-TR" sz="2600" b="1" dirty="0" smtClean="0">
                <a:solidFill>
                  <a:srgbClr val="C00000"/>
                </a:solidFill>
                <a:effectLst>
                  <a:outerShdw blurRad="38100" dist="38100" dir="2700000" algn="tl">
                    <a:srgbClr val="000000">
                      <a:alpha val="43137"/>
                    </a:srgbClr>
                  </a:outerShdw>
                </a:effectLst>
              </a:rPr>
              <a:t>bir görünüme ve yapıya sahip olması hedeflenmiş ve </a:t>
            </a:r>
            <a:r>
              <a:rPr lang="tr-TR" sz="2600" b="1" dirty="0" smtClean="0">
                <a:solidFill>
                  <a:prstClr val="black"/>
                </a:solidFill>
                <a:effectLst>
                  <a:outerShdw blurRad="38100" dist="38100" dir="2700000" algn="tl">
                    <a:srgbClr val="000000">
                      <a:alpha val="43137"/>
                    </a:srgbClr>
                  </a:outerShdw>
                </a:effectLst>
              </a:rPr>
              <a:t>yeni düzenlemeler </a:t>
            </a:r>
            <a:r>
              <a:rPr lang="tr-TR" sz="2600" b="1" dirty="0" smtClean="0">
                <a:solidFill>
                  <a:srgbClr val="C00000"/>
                </a:solidFill>
                <a:effectLst>
                  <a:outerShdw blurRad="38100" dist="38100" dir="2700000" algn="tl">
                    <a:srgbClr val="000000">
                      <a:alpha val="43137"/>
                    </a:srgbClr>
                  </a:outerShdw>
                </a:effectLst>
              </a:rPr>
              <a:t>yapılmıştır.</a:t>
            </a: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Cevap kağıtları ve Salon Yoklama listeleri ile çapraz kontroller yapılabilmesi için  </a:t>
            </a:r>
            <a:r>
              <a:rPr lang="tr-TR" sz="2600" b="1" dirty="0" smtClean="0">
                <a:solidFill>
                  <a:prstClr val="black"/>
                </a:solidFill>
                <a:effectLst>
                  <a:outerShdw blurRad="38100" dist="38100" dir="2700000" algn="tl">
                    <a:srgbClr val="000000">
                      <a:alpha val="43137"/>
                    </a:srgbClr>
                  </a:outerShdw>
                </a:effectLst>
              </a:rPr>
              <a:t>barkod, </a:t>
            </a:r>
            <a:r>
              <a:rPr lang="tr-TR" sz="2600" b="1" dirty="0" err="1" smtClean="0">
                <a:solidFill>
                  <a:prstClr val="black"/>
                </a:solidFill>
                <a:effectLst>
                  <a:outerShdw blurRad="38100" dist="38100" dir="2700000" algn="tl">
                    <a:srgbClr val="000000">
                      <a:alpha val="43137"/>
                    </a:srgbClr>
                  </a:outerShdw>
                </a:effectLst>
              </a:rPr>
              <a:t>karekod</a:t>
            </a:r>
            <a:r>
              <a:rPr lang="tr-TR" sz="2600" b="1" dirty="0" smtClean="0">
                <a:solidFill>
                  <a:prstClr val="black"/>
                </a:solidFill>
                <a:effectLst>
                  <a:outerShdw blurRad="38100" dist="38100" dir="2700000" algn="tl">
                    <a:srgbClr val="000000">
                      <a:alpha val="43137"/>
                    </a:srgbClr>
                  </a:outerShdw>
                </a:effectLst>
              </a:rPr>
              <a:t> alanlar</a:t>
            </a:r>
            <a:r>
              <a:rPr lang="tr-TR" sz="2600" b="1" dirty="0" smtClean="0">
                <a:solidFill>
                  <a:srgbClr val="C00000"/>
                </a:solidFill>
                <a:effectLst>
                  <a:outerShdw blurRad="38100" dist="38100" dir="2700000" algn="tl">
                    <a:srgbClr val="000000">
                      <a:alpha val="43137"/>
                    </a:srgbClr>
                  </a:outerShdw>
                </a:effectLst>
              </a:rPr>
              <a:t>  kullanılmaya başlanmıştır.</a:t>
            </a: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Bu nedenle cevap kağıtları üzerindeki hazır kodlanmış alanlar ile barkod</a:t>
            </a:r>
            <a:r>
              <a:rPr lang="tr-TR" sz="2600" b="1" dirty="0">
                <a:solidFill>
                  <a:srgbClr val="C00000"/>
                </a:solidFill>
                <a:effectLst>
                  <a:outerShdw blurRad="38100" dist="38100" dir="2700000" algn="tl">
                    <a:srgbClr val="000000">
                      <a:alpha val="43137"/>
                    </a:srgbClr>
                  </a:outerShdw>
                </a:effectLst>
              </a:rPr>
              <a:t>, </a:t>
            </a:r>
            <a:r>
              <a:rPr lang="tr-TR" sz="2600" b="1" dirty="0" err="1">
                <a:solidFill>
                  <a:srgbClr val="C00000"/>
                </a:solidFill>
                <a:effectLst>
                  <a:outerShdw blurRad="38100" dist="38100" dir="2700000" algn="tl">
                    <a:srgbClr val="000000">
                      <a:alpha val="43137"/>
                    </a:srgbClr>
                  </a:outerShdw>
                </a:effectLst>
              </a:rPr>
              <a:t>karekod</a:t>
            </a:r>
            <a:r>
              <a:rPr lang="tr-TR" sz="2600" b="1" dirty="0">
                <a:solidFill>
                  <a:srgbClr val="C00000"/>
                </a:solidFill>
                <a:effectLst>
                  <a:outerShdw blurRad="38100" dist="38100" dir="2700000" algn="tl">
                    <a:srgbClr val="000000">
                      <a:alpha val="43137"/>
                    </a:srgbClr>
                  </a:outerShdw>
                </a:effectLst>
              </a:rPr>
              <a:t> </a:t>
            </a:r>
            <a:r>
              <a:rPr lang="tr-TR" sz="2600" b="1" dirty="0" smtClean="0">
                <a:solidFill>
                  <a:srgbClr val="C00000"/>
                </a:solidFill>
                <a:effectLst>
                  <a:outerShdw blurRad="38100" dist="38100" dir="2700000" algn="tl">
                    <a:srgbClr val="000000">
                      <a:alpha val="43137"/>
                    </a:srgbClr>
                  </a:outerShdw>
                </a:effectLst>
              </a:rPr>
              <a:t>alanlar üzerinde </a:t>
            </a:r>
            <a:r>
              <a:rPr lang="tr-TR" sz="2600" b="1" dirty="0" smtClean="0">
                <a:solidFill>
                  <a:prstClr val="black"/>
                </a:solidFill>
                <a:effectLst>
                  <a:outerShdw blurRad="38100" dist="38100" dir="2700000" algn="tl">
                    <a:srgbClr val="000000">
                      <a:alpha val="43137"/>
                    </a:srgbClr>
                  </a:outerShdw>
                </a:effectLst>
              </a:rPr>
              <a:t>kesinlikle karalama yapılmayacaktır.</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21</a:t>
            </a:fld>
            <a:endParaRPr lang="en-US">
              <a:solidFill>
                <a:prstClr val="white"/>
              </a:solidFill>
            </a:endParaRPr>
          </a:p>
        </p:txBody>
      </p:sp>
    </p:spTree>
    <p:extLst>
      <p:ext uri="{BB962C8B-B14F-4D97-AF65-F5344CB8AC3E}">
        <p14:creationId xmlns="" xmlns:p14="http://schemas.microsoft.com/office/powerpoint/2010/main" val="102931467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Yuvarlatılmış Dikdörtgen 4"/>
          <p:cNvSpPr/>
          <p:nvPr/>
        </p:nvSpPr>
        <p:spPr>
          <a:xfrm>
            <a:off x="257433" y="332656"/>
            <a:ext cx="5970751" cy="1831179"/>
          </a:xfrm>
          <a:prstGeom prst="round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6" name="Yuvarlatılmış Dikdörtgen 5"/>
          <p:cNvSpPr/>
          <p:nvPr/>
        </p:nvSpPr>
        <p:spPr>
          <a:xfrm>
            <a:off x="6300192" y="116632"/>
            <a:ext cx="2586107" cy="3024336"/>
          </a:xfrm>
          <a:prstGeom prst="roundRect">
            <a:avLst/>
          </a:prstGeom>
          <a:solidFill>
            <a:schemeClr val="lt1">
              <a:alpha val="0"/>
            </a:schemeClr>
          </a:solidFill>
          <a:ln w="381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7" name="Yuvarlatılmış Dikdörtgen 6"/>
          <p:cNvSpPr/>
          <p:nvPr/>
        </p:nvSpPr>
        <p:spPr>
          <a:xfrm>
            <a:off x="395536" y="2163835"/>
            <a:ext cx="1872208" cy="3024336"/>
          </a:xfrm>
          <a:prstGeom prst="roundRect">
            <a:avLst/>
          </a:prstGeom>
          <a:solidFill>
            <a:schemeClr val="lt1">
              <a:alpha val="0"/>
            </a:schemeClr>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8" name="Yuvarlatılmış Dikdörtgen 7"/>
          <p:cNvSpPr/>
          <p:nvPr/>
        </p:nvSpPr>
        <p:spPr>
          <a:xfrm>
            <a:off x="4572000" y="4077072"/>
            <a:ext cx="4314299" cy="1255115"/>
          </a:xfrm>
          <a:prstGeom prst="roundRect">
            <a:avLst/>
          </a:prstGeom>
          <a:solidFill>
            <a:schemeClr val="lt1">
              <a:alpha val="0"/>
            </a:schemeClr>
          </a:solidFill>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9" name="Yuvarlatılmış Dikdörtgen 8"/>
          <p:cNvSpPr/>
          <p:nvPr/>
        </p:nvSpPr>
        <p:spPr>
          <a:xfrm>
            <a:off x="395537" y="5411702"/>
            <a:ext cx="2520280" cy="1446298"/>
          </a:xfrm>
          <a:prstGeom prst="roundRect">
            <a:avLst/>
          </a:prstGeom>
          <a:solidFill>
            <a:schemeClr val="lt1">
              <a:alpha val="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10" name="Yuvarlatılmış Dikdörtgen 9"/>
          <p:cNvSpPr/>
          <p:nvPr/>
        </p:nvSpPr>
        <p:spPr>
          <a:xfrm>
            <a:off x="2979032" y="5367078"/>
            <a:ext cx="5833757" cy="1446298"/>
          </a:xfrm>
          <a:prstGeom prst="roundRect">
            <a:avLst/>
          </a:prstGeom>
          <a:solidFill>
            <a:schemeClr val="lt1">
              <a:alpha val="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22</a:t>
            </a:fld>
            <a:endParaRPr lang="en-US"/>
          </a:p>
        </p:txBody>
      </p:sp>
    </p:spTree>
    <p:extLst>
      <p:ext uri="{BB962C8B-B14F-4D97-AF65-F5344CB8AC3E}">
        <p14:creationId xmlns="" xmlns:p14="http://schemas.microsoft.com/office/powerpoint/2010/main" val="95465614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cxnSp>
        <p:nvCxnSpPr>
          <p:cNvPr id="3" name="Düz Ok Bağlayıcısı 2"/>
          <p:cNvCxnSpPr/>
          <p:nvPr/>
        </p:nvCxnSpPr>
        <p:spPr>
          <a:xfrm>
            <a:off x="2123728" y="1844824"/>
            <a:ext cx="4896544" cy="25922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Düz Ok Bağlayıcısı 11"/>
          <p:cNvCxnSpPr/>
          <p:nvPr/>
        </p:nvCxnSpPr>
        <p:spPr>
          <a:xfrm flipH="1">
            <a:off x="8676456" y="404664"/>
            <a:ext cx="216024" cy="468052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Düz Ok Bağlayıcısı 14"/>
          <p:cNvCxnSpPr/>
          <p:nvPr/>
        </p:nvCxnSpPr>
        <p:spPr>
          <a:xfrm>
            <a:off x="7884368" y="2924944"/>
            <a:ext cx="792088" cy="12961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Düz Ok Bağlayıcısı 17"/>
          <p:cNvCxnSpPr/>
          <p:nvPr/>
        </p:nvCxnSpPr>
        <p:spPr>
          <a:xfrm>
            <a:off x="4139952" y="2060848"/>
            <a:ext cx="4536504" cy="21602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Metin kutusu 18"/>
          <p:cNvSpPr txBox="1"/>
          <p:nvPr/>
        </p:nvSpPr>
        <p:spPr>
          <a:xfrm>
            <a:off x="5148064" y="404664"/>
            <a:ext cx="963918" cy="646331"/>
          </a:xfrm>
          <a:prstGeom prst="rect">
            <a:avLst/>
          </a:prstGeom>
          <a:noFill/>
        </p:spPr>
        <p:txBody>
          <a:bodyPr wrap="none" rtlCol="0">
            <a:spAutoFit/>
          </a:bodyPr>
          <a:lstStyle/>
          <a:p>
            <a:pPr algn="ctr" defTabSz="914400"/>
            <a:r>
              <a:rPr lang="tr-TR" dirty="0" smtClean="0">
                <a:solidFill>
                  <a:srgbClr val="C00000"/>
                </a:solidFill>
              </a:rPr>
              <a:t>Öğrenci </a:t>
            </a:r>
          </a:p>
          <a:p>
            <a:pPr algn="ctr" defTabSz="914400"/>
            <a:r>
              <a:rPr lang="tr-TR" dirty="0" smtClean="0">
                <a:solidFill>
                  <a:srgbClr val="C00000"/>
                </a:solidFill>
              </a:rPr>
              <a:t>Resmi</a:t>
            </a:r>
            <a:endParaRPr lang="tr-TR" dirty="0">
              <a:solidFill>
                <a:srgbClr val="C00000"/>
              </a:solidFill>
            </a:endParaRPr>
          </a:p>
        </p:txBody>
      </p:sp>
      <p:sp>
        <p:nvSpPr>
          <p:cNvPr id="20" name="Metin kutusu 19"/>
          <p:cNvSpPr txBox="1"/>
          <p:nvPr/>
        </p:nvSpPr>
        <p:spPr>
          <a:xfrm>
            <a:off x="1907704" y="3140968"/>
            <a:ext cx="1918026" cy="369332"/>
          </a:xfrm>
          <a:prstGeom prst="rect">
            <a:avLst/>
          </a:prstGeom>
          <a:noFill/>
        </p:spPr>
        <p:txBody>
          <a:bodyPr wrap="none" rtlCol="0">
            <a:spAutoFit/>
          </a:bodyPr>
          <a:lstStyle/>
          <a:p>
            <a:pPr algn="ctr" defTabSz="914400"/>
            <a:r>
              <a:rPr lang="tr-TR" dirty="0" smtClean="0">
                <a:solidFill>
                  <a:srgbClr val="4C6C55"/>
                </a:solidFill>
              </a:rPr>
              <a:t>Kitapçık Türü Alanı</a:t>
            </a:r>
            <a:endParaRPr lang="tr-TR" dirty="0">
              <a:solidFill>
                <a:srgbClr val="4C6C55"/>
              </a:solidFill>
            </a:endParaRPr>
          </a:p>
        </p:txBody>
      </p:sp>
      <p:sp>
        <p:nvSpPr>
          <p:cNvPr id="21" name="Metin kutusu 20"/>
          <p:cNvSpPr txBox="1"/>
          <p:nvPr/>
        </p:nvSpPr>
        <p:spPr>
          <a:xfrm>
            <a:off x="1907704" y="3789040"/>
            <a:ext cx="1738233" cy="369332"/>
          </a:xfrm>
          <a:prstGeom prst="rect">
            <a:avLst/>
          </a:prstGeom>
          <a:noFill/>
        </p:spPr>
        <p:txBody>
          <a:bodyPr wrap="none" rtlCol="0">
            <a:spAutoFit/>
          </a:bodyPr>
          <a:lstStyle/>
          <a:p>
            <a:pPr algn="ctr" defTabSz="914400"/>
            <a:r>
              <a:rPr lang="tr-TR" dirty="0" smtClean="0">
                <a:solidFill>
                  <a:srgbClr val="99555A"/>
                </a:solidFill>
              </a:rPr>
              <a:t>Cevaplama Alanı</a:t>
            </a:r>
            <a:endParaRPr lang="tr-TR" dirty="0">
              <a:solidFill>
                <a:srgbClr val="99555A"/>
              </a:solidFill>
            </a:endParaRPr>
          </a:p>
        </p:txBody>
      </p:sp>
      <p:cxnSp>
        <p:nvCxnSpPr>
          <p:cNvPr id="23" name="Düz Ok Bağlayıcısı 22"/>
          <p:cNvCxnSpPr/>
          <p:nvPr/>
        </p:nvCxnSpPr>
        <p:spPr>
          <a:xfrm flipH="1">
            <a:off x="1619672" y="3789040"/>
            <a:ext cx="5040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Metin kutusu 23"/>
          <p:cNvSpPr txBox="1"/>
          <p:nvPr/>
        </p:nvSpPr>
        <p:spPr>
          <a:xfrm>
            <a:off x="435213" y="4907775"/>
            <a:ext cx="2368918" cy="646331"/>
          </a:xfrm>
          <a:prstGeom prst="rect">
            <a:avLst/>
          </a:prstGeom>
          <a:noFill/>
        </p:spPr>
        <p:txBody>
          <a:bodyPr wrap="none" rtlCol="0">
            <a:spAutoFit/>
          </a:bodyPr>
          <a:lstStyle/>
          <a:p>
            <a:pPr algn="ctr" defTabSz="914400"/>
            <a:r>
              <a:rPr lang="tr-TR" dirty="0" smtClean="0">
                <a:solidFill>
                  <a:srgbClr val="F79646">
                    <a:lumMod val="50000"/>
                  </a:srgbClr>
                </a:solidFill>
              </a:rPr>
              <a:t>Öğrenci Sınava Girmedi</a:t>
            </a:r>
          </a:p>
          <a:p>
            <a:pPr algn="ctr" defTabSz="914400"/>
            <a:r>
              <a:rPr lang="tr-TR" dirty="0" smtClean="0">
                <a:solidFill>
                  <a:srgbClr val="F79646">
                    <a:lumMod val="50000"/>
                  </a:srgbClr>
                </a:solidFill>
              </a:rPr>
              <a:t>Alanı</a:t>
            </a:r>
            <a:endParaRPr lang="tr-TR" dirty="0">
              <a:solidFill>
                <a:srgbClr val="F79646">
                  <a:lumMod val="50000"/>
                </a:srgbClr>
              </a:solidFill>
            </a:endParaRPr>
          </a:p>
        </p:txBody>
      </p:sp>
      <p:cxnSp>
        <p:nvCxnSpPr>
          <p:cNvPr id="26" name="Düz Ok Bağlayıcısı 25"/>
          <p:cNvCxnSpPr/>
          <p:nvPr/>
        </p:nvCxnSpPr>
        <p:spPr>
          <a:xfrm>
            <a:off x="2123728" y="5230941"/>
            <a:ext cx="0" cy="646331"/>
          </a:xfrm>
          <a:prstGeom prst="straightConnector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5" name="Slayt Numarası Yer Tutucusu 4"/>
          <p:cNvSpPr>
            <a:spLocks noGrp="1"/>
          </p:cNvSpPr>
          <p:nvPr>
            <p:ph type="sldNum" sz="quarter" idx="12"/>
          </p:nvPr>
        </p:nvSpPr>
        <p:spPr/>
        <p:txBody>
          <a:bodyPr/>
          <a:lstStyle/>
          <a:p>
            <a:fld id="{B44737E5-34DD-F042-87ED-8A76D422210D}" type="slidenum">
              <a:rPr lang="en-US" smtClean="0"/>
              <a:pPr/>
              <a:t>23</a:t>
            </a:fld>
            <a:endParaRPr lang="en-US"/>
          </a:p>
        </p:txBody>
      </p:sp>
    </p:spTree>
    <p:extLst>
      <p:ext uri="{BB962C8B-B14F-4D97-AF65-F5344CB8AC3E}">
        <p14:creationId xmlns="" xmlns:p14="http://schemas.microsoft.com/office/powerpoint/2010/main" val="30972317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0"/>
            <a:ext cx="9144000" cy="5636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125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C00000"/>
              </a:buClr>
              <a:buFont typeface="Arial" pitchFamily="34" charset="0"/>
              <a:buNone/>
            </a:pPr>
            <a:endParaRPr lang="tr-TR" sz="1000" b="1" dirty="0" smtClean="0">
              <a:solidFill>
                <a:prstClr val="black"/>
              </a:solidFill>
              <a:effectLst>
                <a:outerShdw blurRad="38100" dist="38100" dir="2700000" algn="tl">
                  <a:srgbClr val="000000">
                    <a:alpha val="43137"/>
                  </a:srgbClr>
                </a:outerShdw>
              </a:effectLst>
            </a:endParaRPr>
          </a:p>
          <a:p>
            <a:pPr marL="0" indent="0" algn="ctr">
              <a:buClr>
                <a:srgbClr val="C00000"/>
              </a:buClr>
              <a:buFont typeface="Arial" pitchFamily="34" charset="0"/>
              <a:buNone/>
            </a:pPr>
            <a:r>
              <a:rPr lang="tr-TR" sz="2800" b="1" dirty="0" smtClean="0">
                <a:solidFill>
                  <a:prstClr val="black"/>
                </a:solidFill>
                <a:effectLst>
                  <a:outerShdw blurRad="38100" dist="38100" dir="2700000" algn="tl">
                    <a:srgbClr val="000000">
                      <a:alpha val="43137"/>
                    </a:srgbClr>
                  </a:outerShdw>
                </a:effectLst>
              </a:rPr>
              <a:t>GEÇEN YILLARDA YAŞANAN SORUNLAR</a:t>
            </a:r>
          </a:p>
          <a:p>
            <a:pPr marL="0" indent="0">
              <a:buClr>
                <a:srgbClr val="C00000"/>
              </a:buClr>
              <a:buSzPct val="100000"/>
              <a:buNone/>
            </a:pPr>
            <a:r>
              <a:rPr lang="tr-TR" sz="2400" b="1" dirty="0" smtClean="0">
                <a:solidFill>
                  <a:srgbClr val="C00000"/>
                </a:solidFill>
                <a:effectLst>
                  <a:outerShdw blurRad="38100" dist="38100" dir="2700000" algn="tl">
                    <a:srgbClr val="000000">
                      <a:alpha val="43137"/>
                    </a:srgbClr>
                  </a:outerShdw>
                </a:effectLst>
              </a:rPr>
              <a:t>	Tüm uyarı ve eğitimlere rağmen;</a:t>
            </a: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Cevap kağıdının dışarıda bırakılması, </a:t>
            </a:r>
            <a:endParaRPr lang="tr-TR" sz="2400" b="1" dirty="0">
              <a:solidFill>
                <a:srgbClr val="C00000"/>
              </a:solidFill>
              <a:effectLst>
                <a:outerShdw blurRad="38100" dist="38100" dir="2700000" algn="tl">
                  <a:srgbClr val="000000">
                    <a:alpha val="43137"/>
                  </a:srgbClr>
                </a:outerShdw>
              </a:effectLst>
            </a:endParaRP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Sınav evrak poşetinin yanlış kapatılması,</a:t>
            </a: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Kapatılan poşetin tekrar açılmaya çalışılarak içine evrak konulması,</a:t>
            </a: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Normal salonda sınava girmesi gereken bir öğrencinin ‘yedek salonda’ sınava alınması,</a:t>
            </a: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Sınav güvenlik kutusuna ait kilitlerin ters takılması veya yanlış kapatılması,</a:t>
            </a:r>
          </a:p>
          <a:p>
            <a:pPr marL="514350" indent="-514350" algn="just">
              <a:buClr>
                <a:srgbClr val="C00000"/>
              </a:buClr>
              <a:buSzPct val="100000"/>
              <a:buFont typeface="+mj-lt"/>
              <a:buAutoNum type="romanUcPeriod"/>
            </a:pPr>
            <a:r>
              <a:rPr lang="tr-TR" sz="2400" b="1" dirty="0" smtClean="0">
                <a:solidFill>
                  <a:srgbClr val="C00000"/>
                </a:solidFill>
                <a:effectLst>
                  <a:outerShdw blurRad="38100" dist="38100" dir="2700000" algn="tl">
                    <a:srgbClr val="000000">
                      <a:alpha val="43137"/>
                    </a:srgbClr>
                  </a:outerShdw>
                </a:effectLst>
              </a:rPr>
              <a:t>Nakil giden öğrenciyi eski okulu ‘GİRMEDİ’ olarak işaretlememesi, (X okulunda sınava girdiğini bilsek bile  öğrencinin kaydının              bulunduğu okul ‘GİRMEDİ’ olarak işaretleyecek.) Nakil gittiği okulda  öğrenciyi yedek salonda sınava alacak. </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24</a:t>
            </a:fld>
            <a:endParaRPr lang="en-US">
              <a:solidFill>
                <a:prstClr val="white"/>
              </a:solidFill>
            </a:endParaRPr>
          </a:p>
        </p:txBody>
      </p:sp>
    </p:spTree>
    <p:extLst>
      <p:ext uri="{BB962C8B-B14F-4D97-AF65-F5344CB8AC3E}">
        <p14:creationId xmlns="" xmlns:p14="http://schemas.microsoft.com/office/powerpoint/2010/main" val="16240064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2"/>
            <a:ext cx="8937522" cy="599290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r>
              <a:rPr lang="tr-TR" sz="3600" b="1" dirty="0">
                <a:solidFill>
                  <a:srgbClr val="FFC000"/>
                </a:solidFill>
                <a:effectLst>
                  <a:glow rad="127000">
                    <a:prstClr val="black"/>
                  </a:glow>
                  <a:outerShdw blurRad="38100" dist="38100" dir="2700000" algn="tl">
                    <a:srgbClr val="000000">
                      <a:alpha val="43137"/>
                    </a:srgbClr>
                  </a:outerShdw>
                </a:effectLst>
                <a:latin typeface="Book Antiqua"/>
                <a:ea typeface="Times New Roman"/>
                <a:cs typeface="Book Antiqua"/>
              </a:rPr>
              <a:t>SALON GÖREVLİLERİNİN </a:t>
            </a:r>
            <a:r>
              <a:rPr lang="tr-TR" sz="3600" b="1" dirty="0" smtClean="0">
                <a:solidFill>
                  <a:srgbClr val="FFC000"/>
                </a:solidFill>
                <a:effectLst>
                  <a:glow rad="127000">
                    <a:prstClr val="black"/>
                  </a:glow>
                  <a:outerShdw blurRad="38100" dist="38100" dir="2700000" algn="tl">
                    <a:srgbClr val="000000">
                      <a:alpha val="43137"/>
                    </a:srgbClr>
                  </a:outerShdw>
                </a:effectLst>
                <a:latin typeface="Book Antiqua"/>
                <a:ea typeface="Times New Roman"/>
                <a:cs typeface="Book Antiqua"/>
              </a:rPr>
              <a:t>YAPACAKLARI İŞLEMLER</a:t>
            </a:r>
          </a:p>
          <a:p>
            <a:pPr marL="457200" indent="-457200">
              <a:lnSpc>
                <a:spcPct val="150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latin typeface="Calibri"/>
              </a:rPr>
              <a:t>Sınav sabahı Sınav Komisyon Toplantısı nedeni ile </a:t>
            </a:r>
            <a:r>
              <a:rPr lang="tr-TR" sz="2600" b="1" dirty="0">
                <a:solidFill>
                  <a:prstClr val="black">
                    <a:lumMod val="95000"/>
                    <a:lumOff val="5000"/>
                  </a:prstClr>
                </a:solidFill>
                <a:effectLst>
                  <a:outerShdw blurRad="38100" dist="38100" dir="2700000" algn="tl">
                    <a:srgbClr val="000000">
                      <a:alpha val="43137"/>
                    </a:srgbClr>
                  </a:outerShdw>
                </a:effectLst>
                <a:latin typeface="Calibri"/>
              </a:rPr>
              <a:t>en geç saat 08:00’de </a:t>
            </a:r>
            <a:r>
              <a:rPr lang="tr-TR" sz="2600" b="1" dirty="0">
                <a:solidFill>
                  <a:srgbClr val="C00000"/>
                </a:solidFill>
                <a:effectLst>
                  <a:outerShdw blurRad="38100" dist="38100" dir="2700000" algn="tl">
                    <a:srgbClr val="000000">
                      <a:alpha val="43137"/>
                    </a:srgbClr>
                  </a:outerShdw>
                </a:effectLst>
                <a:latin typeface="Calibri"/>
              </a:rPr>
              <a:t>görevlendirildiğiniz okulda hazır </a:t>
            </a:r>
            <a:r>
              <a:rPr lang="tr-TR" sz="2600" b="1" dirty="0" smtClean="0">
                <a:solidFill>
                  <a:srgbClr val="C00000"/>
                </a:solidFill>
                <a:effectLst>
                  <a:outerShdw blurRad="38100" dist="38100" dir="2700000" algn="tl">
                    <a:srgbClr val="000000">
                      <a:alpha val="43137"/>
                    </a:srgbClr>
                  </a:outerShdw>
                </a:effectLst>
                <a:latin typeface="Calibri"/>
              </a:rPr>
              <a:t>bulununuz.</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Ortak </a:t>
            </a:r>
            <a:r>
              <a:rPr lang="tr-TR" sz="2600" b="1" dirty="0">
                <a:solidFill>
                  <a:srgbClr val="C00000"/>
                </a:solidFill>
                <a:effectLst>
                  <a:outerShdw blurRad="38100" dist="38100" dir="2700000" algn="tl">
                    <a:srgbClr val="000000">
                      <a:alpha val="43137"/>
                    </a:srgbClr>
                  </a:outerShdw>
                </a:effectLst>
                <a:latin typeface="Calibri"/>
              </a:rPr>
              <a:t>sınavlarda görevli olmayan o okulun öğretmenleri de sınavların yapıldığı gün </a:t>
            </a:r>
            <a:r>
              <a:rPr lang="tr-TR" sz="2600" b="1" dirty="0">
                <a:solidFill>
                  <a:prstClr val="black"/>
                </a:solidFill>
                <a:effectLst>
                  <a:outerShdw blurRad="38100" dist="38100" dir="2700000" algn="tl">
                    <a:srgbClr val="000000">
                      <a:alpha val="43137"/>
                    </a:srgbClr>
                  </a:outerShdw>
                </a:effectLst>
                <a:latin typeface="Calibri"/>
              </a:rPr>
              <a:t>saat 09.00’da </a:t>
            </a:r>
            <a:r>
              <a:rPr lang="tr-TR" sz="2600" b="1" dirty="0">
                <a:solidFill>
                  <a:srgbClr val="C00000"/>
                </a:solidFill>
                <a:effectLst>
                  <a:outerShdw blurRad="38100" dist="38100" dir="2700000" algn="tl">
                    <a:srgbClr val="000000">
                      <a:alpha val="43137"/>
                    </a:srgbClr>
                  </a:outerShdw>
                </a:effectLst>
                <a:latin typeface="Calibri"/>
              </a:rPr>
              <a:t>kendi okullarında hazır bulunacaklardır. </a:t>
            </a:r>
            <a:endParaRPr lang="tr-TR" sz="2600" b="1" dirty="0" smtClean="0">
              <a:solidFill>
                <a:srgbClr val="C00000"/>
              </a:solidFill>
              <a:effectLst>
                <a:outerShdw blurRad="38100" dist="38100" dir="2700000" algn="tl">
                  <a:srgbClr val="000000">
                    <a:alpha val="43137"/>
                  </a:srgbClr>
                </a:outerShdw>
              </a:effectLst>
              <a:latin typeface="Calibri"/>
            </a:endParaRP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Sınav </a:t>
            </a:r>
            <a:r>
              <a:rPr lang="tr-TR" sz="2600" b="1" dirty="0">
                <a:solidFill>
                  <a:srgbClr val="C00000"/>
                </a:solidFill>
                <a:effectLst>
                  <a:outerShdw blurRad="38100" dist="38100" dir="2700000" algn="tl">
                    <a:srgbClr val="000000">
                      <a:alpha val="43137"/>
                    </a:srgbClr>
                  </a:outerShdw>
                </a:effectLst>
                <a:latin typeface="Calibri"/>
              </a:rPr>
              <a:t>başladıktan sonra görevine ihtiyaç duyulmayan öğretmenler okuldan ayrılacaklardır</a:t>
            </a:r>
            <a:r>
              <a:rPr lang="tr-TR" sz="2600" b="1" dirty="0" smtClean="0">
                <a:solidFill>
                  <a:srgbClr val="C00000"/>
                </a:solidFill>
                <a:effectLst>
                  <a:outerShdw blurRad="38100" dist="38100" dir="2700000" algn="tl">
                    <a:srgbClr val="000000">
                      <a:alpha val="43137"/>
                    </a:srgbClr>
                  </a:outerShdw>
                </a:effectLst>
                <a:latin typeface="Calibri"/>
              </a:rPr>
              <a:t>.</a:t>
            </a:r>
            <a:endParaRPr lang="tr-TR" sz="2600" b="1" dirty="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25</a:t>
            </a:fld>
            <a:endParaRPr lang="en-US">
              <a:solidFill>
                <a:prstClr val="white"/>
              </a:solidFill>
            </a:endParaRPr>
          </a:p>
        </p:txBody>
      </p:sp>
    </p:spTree>
    <p:extLst>
      <p:ext uri="{BB962C8B-B14F-4D97-AF65-F5344CB8AC3E}">
        <p14:creationId xmlns="" xmlns:p14="http://schemas.microsoft.com/office/powerpoint/2010/main" val="111164624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0"/>
            <a:ext cx="9034818" cy="5678129"/>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r>
              <a:rPr lang="tr-TR" sz="4000" b="1" dirty="0" smtClean="0">
                <a:solidFill>
                  <a:prstClr val="black"/>
                </a:solidFill>
                <a:effectLst>
                  <a:outerShdw blurRad="38100" dist="38100" dir="2700000" algn="tl">
                    <a:srgbClr val="000000">
                      <a:alpha val="43137"/>
                    </a:srgbClr>
                  </a:outerShdw>
                </a:effectLst>
                <a:latin typeface="Calibri"/>
              </a:rPr>
              <a:t>YEDEK GÖZETMENİN GÖREVLERİ</a:t>
            </a:r>
          </a:p>
          <a:p>
            <a:pPr marL="45720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Sınav salonlarında görevli öğretmenler ile bina sınav komisyonu arasında iletişimi sağlar.</a:t>
            </a:r>
          </a:p>
          <a:p>
            <a:pPr marL="45720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Tuvalet ihtiyacı olan öğrencilere refakat eder.</a:t>
            </a:r>
          </a:p>
          <a:p>
            <a:pPr marL="45720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Görevli olmayan kişilerin bina ve katlarda bulunmamasını sağlar.</a:t>
            </a:r>
          </a:p>
          <a:p>
            <a:pPr marL="457200" indent="-457200" algn="just">
              <a:lnSpc>
                <a:spcPct val="133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Her ders sınavı sonrası verilen dinlenme sürelerinde öğrencilere rehberlik eder.</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26</a:t>
            </a:fld>
            <a:endParaRPr lang="en-US">
              <a:solidFill>
                <a:prstClr val="white"/>
              </a:solidFill>
            </a:endParaRPr>
          </a:p>
        </p:txBody>
      </p:sp>
    </p:spTree>
    <p:extLst>
      <p:ext uri="{BB962C8B-B14F-4D97-AF65-F5344CB8AC3E}">
        <p14:creationId xmlns="" xmlns:p14="http://schemas.microsoft.com/office/powerpoint/2010/main" val="6878280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2"/>
            <a:ext cx="8937522" cy="5635169"/>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rPr>
              <a:t>Sınav evrakının bulunduğu sınav güvenlik </a:t>
            </a:r>
            <a:r>
              <a:rPr lang="tr-TR" sz="2600" b="1" dirty="0" smtClean="0">
                <a:solidFill>
                  <a:srgbClr val="C00000"/>
                </a:solidFill>
                <a:effectLst>
                  <a:outerShdw blurRad="38100" dist="38100" dir="2700000" algn="tl">
                    <a:srgbClr val="000000">
                      <a:alpha val="43137"/>
                    </a:srgbClr>
                  </a:outerShdw>
                </a:effectLst>
              </a:rPr>
              <a:t>poşetlerini </a:t>
            </a:r>
            <a:r>
              <a:rPr lang="tr-TR" sz="2600" b="1" dirty="0">
                <a:solidFill>
                  <a:srgbClr val="C00000"/>
                </a:solidFill>
                <a:effectLst>
                  <a:outerShdw blurRad="38100" dist="38100" dir="2700000" algn="tl">
                    <a:srgbClr val="000000">
                      <a:alpha val="43137"/>
                    </a:srgbClr>
                  </a:outerShdw>
                </a:effectLst>
              </a:rPr>
              <a:t>imza karşılığında </a:t>
            </a:r>
            <a:r>
              <a:rPr lang="tr-TR" sz="2600" b="1" dirty="0" smtClean="0">
                <a:solidFill>
                  <a:srgbClr val="C00000"/>
                </a:solidFill>
                <a:effectLst>
                  <a:outerShdw blurRad="38100" dist="38100" dir="2700000" algn="tl">
                    <a:srgbClr val="000000">
                      <a:alpha val="43137"/>
                    </a:srgbClr>
                  </a:outerShdw>
                </a:effectLst>
              </a:rPr>
              <a:t>teslim alınız.</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Salonlara </a:t>
            </a:r>
            <a:r>
              <a:rPr lang="tr-TR" sz="2600" b="1" dirty="0">
                <a:solidFill>
                  <a:srgbClr val="C00000"/>
                </a:solidFill>
                <a:effectLst>
                  <a:outerShdw blurRad="38100" dist="38100" dir="2700000" algn="tl">
                    <a:srgbClr val="000000">
                      <a:alpha val="43137"/>
                    </a:srgbClr>
                  </a:outerShdw>
                </a:effectLst>
                <a:latin typeface="Calibri"/>
              </a:rPr>
              <a:t>yerleştirmenin </a:t>
            </a:r>
            <a:r>
              <a:rPr lang="tr-TR" sz="2600" b="1" dirty="0" smtClean="0">
                <a:solidFill>
                  <a:srgbClr val="C00000"/>
                </a:solidFill>
                <a:effectLst>
                  <a:outerShdw blurRad="38100" dist="38100" dir="2700000" algn="tl">
                    <a:srgbClr val="000000">
                      <a:alpha val="43137"/>
                    </a:srgbClr>
                  </a:outerShdw>
                </a:effectLst>
                <a:latin typeface="Calibri"/>
              </a:rPr>
              <a:t>zamanında </a:t>
            </a:r>
            <a:r>
              <a:rPr lang="tr-TR" sz="2600" b="1" dirty="0">
                <a:solidFill>
                  <a:srgbClr val="C00000"/>
                </a:solidFill>
                <a:effectLst>
                  <a:outerShdw blurRad="38100" dist="38100" dir="2700000" algn="tl">
                    <a:srgbClr val="000000">
                      <a:alpha val="43137"/>
                    </a:srgbClr>
                  </a:outerShdw>
                </a:effectLst>
                <a:latin typeface="Calibri"/>
              </a:rPr>
              <a:t>yapılabilmesi </a:t>
            </a:r>
            <a:r>
              <a:rPr lang="tr-TR" sz="2600" b="1" dirty="0" smtClean="0">
                <a:solidFill>
                  <a:srgbClr val="C00000"/>
                </a:solidFill>
                <a:effectLst>
                  <a:outerShdw blurRad="38100" dist="38100" dir="2700000" algn="tl">
                    <a:srgbClr val="000000">
                      <a:alpha val="43137"/>
                    </a:srgbClr>
                  </a:outerShdw>
                </a:effectLst>
                <a:latin typeface="Calibri"/>
              </a:rPr>
              <a:t>amacıyla öğrencilerin</a:t>
            </a:r>
            <a:r>
              <a:rPr lang="tr-TR" sz="2600" b="1" dirty="0">
                <a:solidFill>
                  <a:srgbClr val="C00000"/>
                </a:solidFill>
                <a:effectLst>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ilk </a:t>
            </a:r>
            <a:r>
              <a:rPr lang="tr-TR" sz="2600" b="1" dirty="0">
                <a:solidFill>
                  <a:srgbClr val="C00000"/>
                </a:solidFill>
                <a:effectLst>
                  <a:outerShdw blurRad="38100" dist="38100" dir="2700000" algn="tl">
                    <a:srgbClr val="000000">
                      <a:alpha val="43137"/>
                    </a:srgbClr>
                  </a:outerShdw>
                </a:effectLst>
                <a:latin typeface="Calibri"/>
              </a:rPr>
              <a:t>ders yazılısı için </a:t>
            </a:r>
            <a:r>
              <a:rPr lang="tr-TR" sz="2600" b="1" dirty="0" smtClean="0">
                <a:solidFill>
                  <a:prstClr val="black"/>
                </a:solidFill>
                <a:effectLst>
                  <a:outerShdw blurRad="38100" dist="38100" dir="2700000" algn="tl">
                    <a:srgbClr val="000000">
                      <a:alpha val="43137"/>
                    </a:srgbClr>
                  </a:outerShdw>
                </a:effectLst>
                <a:latin typeface="Calibri"/>
              </a:rPr>
              <a:t>saat </a:t>
            </a:r>
            <a:r>
              <a:rPr lang="tr-TR" sz="2600" b="1" dirty="0">
                <a:solidFill>
                  <a:prstClr val="black"/>
                </a:solidFill>
                <a:effectLst>
                  <a:outerShdw blurRad="38100" dist="38100" dir="2700000" algn="tl">
                    <a:srgbClr val="000000">
                      <a:alpha val="43137"/>
                    </a:srgbClr>
                  </a:outerShdw>
                </a:effectLst>
                <a:latin typeface="Calibri"/>
              </a:rPr>
              <a:t>08.30'dan </a:t>
            </a:r>
            <a:r>
              <a:rPr lang="tr-TR" sz="2600" b="1" dirty="0" smtClean="0">
                <a:solidFill>
                  <a:srgbClr val="C00000"/>
                </a:solidFill>
                <a:effectLst>
                  <a:outerShdw blurRad="38100" dist="38100" dir="2700000" algn="tl">
                    <a:srgbClr val="000000">
                      <a:alpha val="43137"/>
                    </a:srgbClr>
                  </a:outerShdw>
                </a:effectLst>
                <a:latin typeface="Calibri"/>
              </a:rPr>
              <a:t>itibaren</a:t>
            </a:r>
            <a:r>
              <a:rPr lang="tr-TR" sz="2600" b="1" dirty="0" smtClean="0">
                <a:solidFill>
                  <a:prstClr val="black"/>
                </a:solidFill>
                <a:effectLst>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belirtilen sınav salonlarına alınmasını sağlayınız. </a:t>
            </a:r>
            <a:endParaRPr lang="tr-TR" sz="2600" b="1" dirty="0">
              <a:solidFill>
                <a:srgbClr val="C00000"/>
              </a:solidFill>
              <a:effectLst>
                <a:outerShdw blurRad="38100" dist="38100" dir="2700000" algn="tl">
                  <a:srgbClr val="000000">
                    <a:alpha val="43137"/>
                  </a:srgbClr>
                </a:outerShdw>
              </a:effectLst>
              <a:latin typeface="Calibri"/>
            </a:endParaRP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Öğrencileri</a:t>
            </a:r>
            <a:r>
              <a:rPr lang="tr-TR" sz="2600" b="1" dirty="0">
                <a:solidFill>
                  <a:srgbClr val="C00000"/>
                </a:solidFill>
                <a:effectLst>
                  <a:outerShdw blurRad="38100" dist="38100" dir="2700000" algn="tl">
                    <a:srgbClr val="000000">
                      <a:alpha val="43137"/>
                    </a:srgbClr>
                  </a:outerShdw>
                </a:effectLst>
                <a:latin typeface="Calibri"/>
              </a:rPr>
              <a:t>, sınıf öğrenci yoklama listesinde belirtilen sınıf ve sıra numarasına </a:t>
            </a:r>
            <a:r>
              <a:rPr lang="tr-TR" sz="2600" b="1" u="sng" dirty="0">
                <a:solidFill>
                  <a:srgbClr val="FFC000"/>
                </a:solidFill>
                <a:effectLst>
                  <a:glow rad="127000">
                    <a:prstClr val="black"/>
                  </a:glow>
                  <a:outerShdw blurRad="38100" dist="38100" dir="2700000" algn="tl">
                    <a:srgbClr val="000000">
                      <a:alpha val="43137"/>
                    </a:srgbClr>
                  </a:outerShdw>
                </a:effectLst>
                <a:latin typeface="Calibri"/>
              </a:rPr>
              <a:t>S Kuralı</a:t>
            </a:r>
            <a:r>
              <a:rPr lang="tr-TR" sz="2600" b="1" dirty="0">
                <a:solidFill>
                  <a:srgbClr val="FFC000"/>
                </a:solidFill>
                <a:effectLst>
                  <a:glow rad="127000">
                    <a:prstClr val="black"/>
                  </a:glow>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doğrultusunda </a:t>
            </a:r>
            <a:r>
              <a:rPr lang="tr-TR" sz="2600" b="1" i="1" dirty="0" smtClean="0">
                <a:solidFill>
                  <a:prstClr val="black"/>
                </a:solidFill>
                <a:latin typeface="Arial" pitchFamily="34" charset="0"/>
                <a:cs typeface="Arial" pitchFamily="34" charset="0"/>
              </a:rPr>
              <a:t>(</a:t>
            </a:r>
            <a:r>
              <a:rPr lang="tr-TR" sz="2600" b="1" i="1" dirty="0">
                <a:solidFill>
                  <a:prstClr val="black"/>
                </a:solidFill>
                <a:latin typeface="Arial" pitchFamily="34" charset="0"/>
                <a:cs typeface="Arial" pitchFamily="34" charset="0"/>
              </a:rPr>
              <a:t>1 </a:t>
            </a:r>
            <a:r>
              <a:rPr lang="tr-TR" sz="2600" b="1" i="1" dirty="0" err="1">
                <a:solidFill>
                  <a:prstClr val="black"/>
                </a:solidFill>
                <a:latin typeface="Arial" pitchFamily="34" charset="0"/>
                <a:cs typeface="Arial" pitchFamily="34" charset="0"/>
              </a:rPr>
              <a:t>nolu</a:t>
            </a:r>
            <a:r>
              <a:rPr lang="tr-TR" sz="2600" b="1" i="1" dirty="0">
                <a:solidFill>
                  <a:prstClr val="black"/>
                </a:solidFill>
                <a:latin typeface="Arial" pitchFamily="34" charset="0"/>
                <a:cs typeface="Arial" pitchFamily="34" charset="0"/>
              </a:rPr>
              <a:t> sıra, öğretmen masasının önünden başlayıp </a:t>
            </a:r>
            <a:r>
              <a:rPr lang="tr-TR" sz="2600" b="1" i="1" dirty="0" smtClean="0">
                <a:solidFill>
                  <a:prstClr val="black"/>
                </a:solidFill>
                <a:latin typeface="Arial" pitchFamily="34" charset="0"/>
                <a:cs typeface="Arial" pitchFamily="34" charset="0"/>
              </a:rPr>
              <a:t>kapıya </a:t>
            </a:r>
            <a:r>
              <a:rPr lang="tr-TR" sz="2600" b="1" i="1" dirty="0">
                <a:solidFill>
                  <a:prstClr val="black"/>
                </a:solidFill>
                <a:latin typeface="Arial" pitchFamily="34" charset="0"/>
                <a:cs typeface="Arial" pitchFamily="34" charset="0"/>
              </a:rPr>
              <a:t>doğru artarak devam edecektir) </a:t>
            </a:r>
            <a:r>
              <a:rPr lang="tr-TR" sz="2600" b="1" dirty="0">
                <a:solidFill>
                  <a:srgbClr val="C00000"/>
                </a:solidFill>
                <a:effectLst>
                  <a:outerShdw blurRad="38100" dist="38100" dir="2700000" algn="tl">
                    <a:srgbClr val="000000">
                      <a:alpha val="43137"/>
                    </a:srgbClr>
                  </a:outerShdw>
                </a:effectLst>
                <a:latin typeface="Calibri"/>
              </a:rPr>
              <a:t>yerleştiriniz. </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27</a:t>
            </a:fld>
            <a:endParaRPr lang="en-US">
              <a:solidFill>
                <a:prstClr val="white"/>
              </a:solidFill>
            </a:endParaRPr>
          </a:p>
        </p:txBody>
      </p:sp>
    </p:spTree>
    <p:extLst>
      <p:ext uri="{BB962C8B-B14F-4D97-AF65-F5344CB8AC3E}">
        <p14:creationId xmlns="" xmlns:p14="http://schemas.microsoft.com/office/powerpoint/2010/main" val="3064668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endParaRPr lang="tr-TR" sz="5400" b="1" dirty="0" smtClean="0">
              <a:solidFill>
                <a:srgbClr val="C00000"/>
              </a:solidFill>
              <a:effectLst>
                <a:outerShdw blurRad="38100" dist="38100" dir="2700000" algn="tl">
                  <a:srgbClr val="000000">
                    <a:alpha val="43137"/>
                  </a:srgbClr>
                </a:outerShdw>
              </a:effectLst>
              <a:latin typeface="Calibri"/>
            </a:endParaRPr>
          </a:p>
        </p:txBody>
      </p:sp>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0541" t="15134" r="35983" b="1222"/>
          <a:stretch/>
        </p:blipFill>
        <p:spPr bwMode="auto">
          <a:xfrm>
            <a:off x="-18010" y="919121"/>
            <a:ext cx="3054097" cy="4700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stretch>
            <a:fillRect/>
          </a:stretch>
        </p:blipFill>
        <p:spPr>
          <a:xfrm>
            <a:off x="3084184" y="919121"/>
            <a:ext cx="3023878" cy="4596782"/>
          </a:xfrm>
          <a:prstGeom prst="rect">
            <a:avLst/>
          </a:prstGeom>
        </p:spPr>
      </p:pic>
      <p:pic>
        <p:nvPicPr>
          <p:cNvPr id="4" name="Resim 3"/>
          <p:cNvPicPr>
            <a:picLocks noChangeAspect="1"/>
          </p:cNvPicPr>
          <p:nvPr/>
        </p:nvPicPr>
        <p:blipFill>
          <a:blip r:embed="rId4"/>
          <a:stretch>
            <a:fillRect/>
          </a:stretch>
        </p:blipFill>
        <p:spPr>
          <a:xfrm>
            <a:off x="6108062" y="908589"/>
            <a:ext cx="3054361" cy="4663844"/>
          </a:xfrm>
          <a:prstGeom prst="rect">
            <a:avLst/>
          </a:prstGeom>
        </p:spPr>
      </p:pic>
      <p:sp>
        <p:nvSpPr>
          <p:cNvPr id="11" name="2 İçerik Yer Tutucusu"/>
          <p:cNvSpPr txBox="1">
            <a:spLocks/>
          </p:cNvSpPr>
          <p:nvPr/>
        </p:nvSpPr>
        <p:spPr bwMode="auto">
          <a:xfrm>
            <a:off x="350127" y="49315"/>
            <a:ext cx="8937522" cy="581622"/>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150000"/>
              </a:lnSpc>
            </a:pPr>
            <a:r>
              <a:rPr lang="tr-TR" sz="5400" b="1" dirty="0" smtClean="0">
                <a:solidFill>
                  <a:srgbClr val="FFC000"/>
                </a:solidFill>
                <a:effectLst>
                  <a:glow rad="127000">
                    <a:prstClr val="black"/>
                  </a:glow>
                  <a:outerShdw blurRad="38100" dist="38100" dir="2700000" algn="tl">
                    <a:srgbClr val="000000">
                      <a:alpha val="43137"/>
                    </a:srgbClr>
                  </a:outerShdw>
                </a:effectLst>
                <a:latin typeface="Calibri"/>
                <a:ea typeface="Times New Roman"/>
                <a:cs typeface="Book Antiqua"/>
              </a:rPr>
              <a:t>Sınıf Oturma Planı</a:t>
            </a:r>
          </a:p>
        </p:txBody>
      </p:sp>
      <p:sp>
        <p:nvSpPr>
          <p:cNvPr id="2" name="Slayt Numarası Yer Tutucusu 1"/>
          <p:cNvSpPr>
            <a:spLocks noGrp="1"/>
          </p:cNvSpPr>
          <p:nvPr>
            <p:ph type="sldNum" sz="quarter" idx="12"/>
          </p:nvPr>
        </p:nvSpPr>
        <p:spPr/>
        <p:txBody>
          <a:bodyPr/>
          <a:lstStyle/>
          <a:p>
            <a:fld id="{B44737E5-34DD-F042-87ED-8A76D422210D}" type="slidenum">
              <a:rPr lang="en-US" smtClean="0">
                <a:solidFill>
                  <a:prstClr val="white"/>
                </a:solidFill>
              </a:rPr>
              <a:pPr/>
              <a:t>28</a:t>
            </a:fld>
            <a:endParaRPr lang="en-US">
              <a:solidFill>
                <a:prstClr val="white"/>
              </a:solidFill>
            </a:endParaRPr>
          </a:p>
        </p:txBody>
      </p:sp>
    </p:spTree>
    <p:extLst>
      <p:ext uri="{BB962C8B-B14F-4D97-AF65-F5344CB8AC3E}">
        <p14:creationId xmlns="" xmlns:p14="http://schemas.microsoft.com/office/powerpoint/2010/main" val="380854963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
            <a:ext cx="9144000" cy="5811916"/>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Sınav başlamadan önce uyulacak kurallar görevli öğretmenler tarafından hatırlatılacak.</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Sınav </a:t>
            </a:r>
            <a:r>
              <a:rPr lang="tr-TR" sz="2600" b="1" dirty="0">
                <a:solidFill>
                  <a:srgbClr val="C00000"/>
                </a:solidFill>
                <a:effectLst>
                  <a:outerShdw blurRad="38100" dist="38100" dir="2700000" algn="tl">
                    <a:srgbClr val="000000">
                      <a:alpha val="43137"/>
                    </a:srgbClr>
                  </a:outerShdw>
                </a:effectLst>
              </a:rPr>
              <a:t>evrakının bulunduğu </a:t>
            </a:r>
            <a:r>
              <a:rPr lang="tr-TR" sz="2600" b="1" dirty="0" smtClean="0">
                <a:solidFill>
                  <a:srgbClr val="C00000"/>
                </a:solidFill>
                <a:effectLst>
                  <a:outerShdw blurRad="38100" dist="38100" dir="2700000" algn="tl">
                    <a:srgbClr val="000000">
                      <a:alpha val="43137"/>
                    </a:srgbClr>
                  </a:outerShdw>
                </a:effectLst>
              </a:rPr>
              <a:t>güvenlik </a:t>
            </a:r>
            <a:r>
              <a:rPr lang="tr-TR" sz="2600" b="1" dirty="0">
                <a:solidFill>
                  <a:srgbClr val="C00000"/>
                </a:solidFill>
                <a:effectLst>
                  <a:outerShdw blurRad="38100" dist="38100" dir="2700000" algn="tl">
                    <a:srgbClr val="000000">
                      <a:alpha val="43137"/>
                    </a:srgbClr>
                  </a:outerShdw>
                </a:effectLst>
              </a:rPr>
              <a:t>torbalarını </a:t>
            </a:r>
            <a:r>
              <a:rPr lang="tr-TR" sz="2600" b="1" dirty="0" smtClean="0">
                <a:solidFill>
                  <a:srgbClr val="C00000"/>
                </a:solidFill>
                <a:effectLst>
                  <a:outerShdw blurRad="38100" dist="38100" dir="2700000" algn="tl">
                    <a:srgbClr val="000000">
                      <a:alpha val="43137"/>
                    </a:srgbClr>
                  </a:outerShdw>
                </a:effectLst>
              </a:rPr>
              <a:t>öğrencilerin</a:t>
            </a:r>
            <a:r>
              <a:rPr lang="tr-TR" sz="2600" b="1" dirty="0" smtClean="0">
                <a:solidFill>
                  <a:srgbClr val="0C0000"/>
                </a:solidFill>
                <a:effectLst>
                  <a:outerShdw blurRad="38100" dist="38100" dir="2700000" algn="tl">
                    <a:srgbClr val="000000">
                      <a:alpha val="43137"/>
                    </a:srgbClr>
                  </a:outerShdw>
                </a:effectLst>
              </a:rPr>
              <a:t> gözü önünde </a:t>
            </a:r>
            <a:r>
              <a:rPr lang="tr-TR" sz="2600" b="1" dirty="0">
                <a:solidFill>
                  <a:srgbClr val="0C0000"/>
                </a:solidFill>
                <a:effectLst>
                  <a:outerShdw blurRad="38100" dist="38100" dir="2700000" algn="tl">
                    <a:srgbClr val="000000">
                      <a:alpha val="43137"/>
                    </a:srgbClr>
                  </a:outerShdw>
                </a:effectLst>
              </a:rPr>
              <a:t>açarak </a:t>
            </a:r>
            <a:r>
              <a:rPr lang="tr-TR" sz="2600" b="1" dirty="0" smtClean="0">
                <a:solidFill>
                  <a:srgbClr val="C00000"/>
                </a:solidFill>
                <a:effectLst>
                  <a:outerShdw blurRad="38100" dist="38100" dir="2700000" algn="tl">
                    <a:srgbClr val="000000">
                      <a:alpha val="43137"/>
                    </a:srgbClr>
                  </a:outerShdw>
                </a:effectLst>
              </a:rPr>
              <a:t>cevap kâğıtlarını ve soru kitapçıklarını öğrencilere dağıtınız.</a:t>
            </a:r>
            <a:endParaRPr lang="tr-TR" sz="2600" b="1" dirty="0">
              <a:solidFill>
                <a:srgbClr val="C00000"/>
              </a:solidFill>
              <a:effectLst>
                <a:outerShdw blurRad="38100" dist="38100" dir="2700000" algn="tl">
                  <a:srgbClr val="000000">
                    <a:alpha val="43137"/>
                  </a:srgbClr>
                </a:outerShdw>
              </a:effectLst>
            </a:endParaRP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Dağıtılan </a:t>
            </a:r>
            <a:r>
              <a:rPr lang="tr-TR" sz="2600" b="1" dirty="0">
                <a:solidFill>
                  <a:srgbClr val="C00000"/>
                </a:solidFill>
                <a:effectLst>
                  <a:outerShdw blurRad="38100" dist="38100" dir="2700000" algn="tl">
                    <a:srgbClr val="000000">
                      <a:alpha val="43137"/>
                    </a:srgbClr>
                  </a:outerShdw>
                </a:effectLst>
                <a:latin typeface="Calibri"/>
              </a:rPr>
              <a:t>sınav evrakının öğrenciye </a:t>
            </a:r>
            <a:r>
              <a:rPr lang="tr-TR" sz="2600" b="1" dirty="0" smtClean="0">
                <a:solidFill>
                  <a:srgbClr val="C00000"/>
                </a:solidFill>
                <a:effectLst>
                  <a:outerShdw blurRad="38100" dist="38100" dir="2700000" algn="tl">
                    <a:srgbClr val="000000">
                      <a:alpha val="43137"/>
                    </a:srgbClr>
                  </a:outerShdw>
                </a:effectLst>
                <a:latin typeface="Calibri"/>
              </a:rPr>
              <a:t>ait </a:t>
            </a:r>
            <a:r>
              <a:rPr lang="tr-TR" sz="2600" b="1" dirty="0">
                <a:solidFill>
                  <a:srgbClr val="C00000"/>
                </a:solidFill>
                <a:effectLst>
                  <a:outerShdw blurRad="38100" dist="38100" dir="2700000" algn="tl">
                    <a:srgbClr val="000000">
                      <a:alpha val="43137"/>
                    </a:srgbClr>
                  </a:outerShdw>
                </a:effectLst>
                <a:latin typeface="Calibri"/>
              </a:rPr>
              <a:t>olup olmadığını kontrol </a:t>
            </a:r>
            <a:r>
              <a:rPr lang="tr-TR" sz="2600" b="1" dirty="0" smtClean="0">
                <a:solidFill>
                  <a:srgbClr val="C00000"/>
                </a:solidFill>
                <a:effectLst>
                  <a:outerShdw blurRad="38100" dist="38100" dir="2700000" algn="tl">
                    <a:srgbClr val="000000">
                      <a:alpha val="43137"/>
                    </a:srgbClr>
                  </a:outerShdw>
                </a:effectLst>
                <a:latin typeface="Calibri"/>
              </a:rPr>
              <a:t>ediniz. Öğrencilerden </a:t>
            </a:r>
            <a:r>
              <a:rPr lang="tr-TR" sz="2600" b="1" dirty="0" smtClean="0">
                <a:solidFill>
                  <a:prstClr val="black"/>
                </a:solidFill>
                <a:effectLst>
                  <a:outerShdw blurRad="38100" dist="38100" dir="2700000" algn="tl">
                    <a:srgbClr val="000000">
                      <a:alpha val="43137"/>
                    </a:srgbClr>
                  </a:outerShdw>
                </a:effectLst>
                <a:latin typeface="Calibri"/>
              </a:rPr>
              <a:t>sınav </a:t>
            </a:r>
            <a:r>
              <a:rPr lang="tr-TR" sz="2600" b="1" dirty="0">
                <a:solidFill>
                  <a:prstClr val="black"/>
                </a:solidFill>
                <a:effectLst>
                  <a:outerShdw blurRad="38100" dist="38100" dir="2700000" algn="tl">
                    <a:srgbClr val="000000">
                      <a:alpha val="43137"/>
                    </a:srgbClr>
                  </a:outerShdw>
                </a:effectLst>
                <a:latin typeface="Calibri"/>
              </a:rPr>
              <a:t>giriş belgesi </a:t>
            </a:r>
            <a:r>
              <a:rPr lang="tr-TR" sz="2600" b="1" dirty="0" smtClean="0">
                <a:solidFill>
                  <a:prstClr val="black"/>
                </a:solidFill>
                <a:effectLst>
                  <a:outerShdw blurRad="38100" dist="38100" dir="2700000" algn="tl">
                    <a:srgbClr val="000000">
                      <a:alpha val="43137"/>
                    </a:srgbClr>
                  </a:outerShdw>
                </a:effectLst>
                <a:latin typeface="Calibri"/>
              </a:rPr>
              <a:t>veya kimlik </a:t>
            </a:r>
            <a:r>
              <a:rPr lang="tr-TR" sz="2600" b="1" dirty="0" smtClean="0">
                <a:solidFill>
                  <a:srgbClr val="C00000"/>
                </a:solidFill>
                <a:effectLst>
                  <a:outerShdw blurRad="38100" dist="38100" dir="2700000" algn="tl">
                    <a:srgbClr val="000000">
                      <a:alpha val="43137"/>
                    </a:srgbClr>
                  </a:outerShdw>
                </a:effectLst>
                <a:latin typeface="Calibri"/>
              </a:rPr>
              <a:t>istenmeyecek.</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29</a:t>
            </a:fld>
            <a:endParaRPr lang="en-US">
              <a:solidFill>
                <a:prstClr val="white"/>
              </a:solidFill>
            </a:endParaRPr>
          </a:p>
        </p:txBody>
      </p:sp>
    </p:spTree>
    <p:extLst>
      <p:ext uri="{BB962C8B-B14F-4D97-AF65-F5344CB8AC3E}">
        <p14:creationId xmlns="" xmlns:p14="http://schemas.microsoft.com/office/powerpoint/2010/main" val="195692159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221226"/>
            <a:ext cx="8937522" cy="539791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50000"/>
              </a:lnSpc>
            </a:pPr>
            <a:endParaRPr lang="tr-TR" sz="4000" b="1" dirty="0" smtClean="0">
              <a:solidFill>
                <a:srgbClr val="C00000"/>
              </a:solidFill>
              <a:effectLst>
                <a:outerShdw blurRad="38100" dist="38100" dir="2700000" algn="tl">
                  <a:srgbClr val="000000">
                    <a:alpha val="43137"/>
                  </a:srgbClr>
                </a:outerShdw>
              </a:effectLst>
              <a:latin typeface="Cambria" pitchFamily="18" charset="0"/>
            </a:endParaRPr>
          </a:p>
        </p:txBody>
      </p:sp>
      <p:graphicFrame>
        <p:nvGraphicFramePr>
          <p:cNvPr id="9" name="Tablo 8"/>
          <p:cNvGraphicFramePr>
            <a:graphicFrameLocks noGrp="1"/>
          </p:cNvGraphicFramePr>
          <p:nvPr>
            <p:extLst>
              <p:ext uri="{D42A27DB-BD31-4B8C-83A1-F6EECF244321}">
                <p14:modId xmlns="" xmlns:p14="http://schemas.microsoft.com/office/powerpoint/2010/main" val="4100058821"/>
              </p:ext>
            </p:extLst>
          </p:nvPr>
        </p:nvGraphicFramePr>
        <p:xfrm>
          <a:off x="388936" y="2369127"/>
          <a:ext cx="8359526" cy="3350739"/>
        </p:xfrm>
        <a:graphic>
          <a:graphicData uri="http://schemas.openxmlformats.org/drawingml/2006/table">
            <a:tbl>
              <a:tblPr firstRow="1" firstCol="1" bandRow="1">
                <a:tableStyleId>{7DF18680-E054-41AD-8BC1-D1AEF772440D}</a:tableStyleId>
              </a:tblPr>
              <a:tblGrid>
                <a:gridCol w="2539433"/>
                <a:gridCol w="1861045"/>
                <a:gridCol w="1986180"/>
                <a:gridCol w="1972868"/>
              </a:tblGrid>
              <a:tr h="811983">
                <a:tc gridSpan="4">
                  <a:txBody>
                    <a:bodyPr/>
                    <a:lstStyle/>
                    <a:p>
                      <a:pPr algn="ctr">
                        <a:lnSpc>
                          <a:spcPts val="1620"/>
                        </a:lnSpc>
                        <a:spcAft>
                          <a:spcPts val="0"/>
                        </a:spcAft>
                      </a:pPr>
                      <a:r>
                        <a:rPr lang="tr-TR" sz="2400" b="1" dirty="0" smtClean="0">
                          <a:effectLst/>
                          <a:latin typeface="Book Antiqua" pitchFamily="18" charset="0"/>
                        </a:rPr>
                        <a:t>27</a:t>
                      </a:r>
                      <a:r>
                        <a:rPr lang="tr-TR" sz="2400" b="1" baseline="0" dirty="0" smtClean="0">
                          <a:effectLst/>
                          <a:latin typeface="Book Antiqua" pitchFamily="18" charset="0"/>
                        </a:rPr>
                        <a:t> NİSAN 2017 </a:t>
                      </a:r>
                      <a:r>
                        <a:rPr lang="tr-TR" sz="2400" b="1" dirty="0" smtClean="0">
                          <a:effectLst/>
                          <a:latin typeface="Book Antiqua" pitchFamily="18" charset="0"/>
                        </a:rPr>
                        <a:t>PERŞEMBE GÜNÜ OTURUMLARI</a:t>
                      </a:r>
                      <a:endParaRPr lang="tr-TR" sz="2400" b="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609049">
                <a:tc>
                  <a:txBody>
                    <a:bodyPr/>
                    <a:lstStyle/>
                    <a:p>
                      <a:pPr algn="ctr">
                        <a:lnSpc>
                          <a:spcPts val="1620"/>
                        </a:lnSpc>
                        <a:spcAft>
                          <a:spcPts val="0"/>
                        </a:spcAft>
                      </a:pPr>
                      <a:r>
                        <a:rPr lang="tr-TR" sz="1800" b="1" i="1" dirty="0">
                          <a:effectLst/>
                          <a:latin typeface="Book Antiqua" pitchFamily="18" charset="0"/>
                        </a:rPr>
                        <a:t>Ders Adı</a:t>
                      </a:r>
                      <a:endParaRPr lang="tr-TR" sz="1800" b="1" i="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a:solidFill>
                            <a:schemeClr val="bg1"/>
                          </a:solidFill>
                          <a:effectLst/>
                          <a:latin typeface="Book Antiqua" pitchFamily="18" charset="0"/>
                        </a:rPr>
                        <a:t>Başlama Saati</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a:solidFill>
                            <a:schemeClr val="bg1"/>
                          </a:solidFill>
                          <a:effectLst/>
                          <a:latin typeface="Book Antiqua" pitchFamily="18" charset="0"/>
                        </a:rPr>
                        <a:t>Soru Sayısı</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i="1" dirty="0">
                          <a:solidFill>
                            <a:schemeClr val="bg1"/>
                          </a:solidFill>
                          <a:effectLst/>
                          <a:latin typeface="Book Antiqua" pitchFamily="18" charset="0"/>
                        </a:rPr>
                        <a:t>Süresi</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609049">
                <a:tc>
                  <a:txBody>
                    <a:bodyPr/>
                    <a:lstStyle/>
                    <a:p>
                      <a:pPr algn="ctr">
                        <a:lnSpc>
                          <a:spcPts val="1620"/>
                        </a:lnSpc>
                        <a:spcAft>
                          <a:spcPts val="0"/>
                        </a:spcAft>
                      </a:pPr>
                      <a:r>
                        <a:rPr lang="tr-TR" sz="1600" b="1" dirty="0">
                          <a:effectLst/>
                          <a:latin typeface="Book Antiqua" pitchFamily="18" charset="0"/>
                        </a:rPr>
                        <a:t>FEN ve TEKNOLOJİ</a:t>
                      </a:r>
                      <a:endParaRPr lang="tr-TR" sz="1600" b="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09:00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626793">
                <a:tc>
                  <a:txBody>
                    <a:bodyPr/>
                    <a:lstStyle/>
                    <a:p>
                      <a:pPr algn="ctr">
                        <a:lnSpc>
                          <a:spcPts val="1620"/>
                        </a:lnSpc>
                        <a:spcAft>
                          <a:spcPts val="0"/>
                        </a:spcAft>
                      </a:pPr>
                      <a:r>
                        <a:rPr lang="tr-TR" sz="1600" b="1" dirty="0">
                          <a:effectLst/>
                          <a:latin typeface="Book Antiqua" pitchFamily="18" charset="0"/>
                        </a:rPr>
                        <a:t>T.C. İnkılâp Tarihi ve Atatürkçülük</a:t>
                      </a:r>
                      <a:endParaRPr lang="tr-TR" sz="1600" b="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10:10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r h="693865">
                <a:tc>
                  <a:txBody>
                    <a:bodyPr/>
                    <a:lstStyle/>
                    <a:p>
                      <a:pPr algn="ctr">
                        <a:lnSpc>
                          <a:spcPts val="1620"/>
                        </a:lnSpc>
                        <a:spcAft>
                          <a:spcPts val="0"/>
                        </a:spcAft>
                      </a:pPr>
                      <a:r>
                        <a:rPr lang="tr-TR" sz="1800" b="1" dirty="0">
                          <a:effectLst/>
                          <a:latin typeface="Book Antiqua" pitchFamily="18" charset="0"/>
                        </a:rPr>
                        <a:t>YABANCI DİL</a:t>
                      </a:r>
                      <a:endParaRPr lang="tr-TR" sz="1800" b="1" dirty="0">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smtClean="0">
                          <a:solidFill>
                            <a:schemeClr val="bg1"/>
                          </a:solidFill>
                          <a:effectLst/>
                          <a:latin typeface="Book Antiqua" pitchFamily="18" charset="0"/>
                        </a:rPr>
                        <a:t>11:20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20</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c>
                  <a:txBody>
                    <a:bodyPr/>
                    <a:lstStyle/>
                    <a:p>
                      <a:pPr algn="ctr">
                        <a:lnSpc>
                          <a:spcPts val="1620"/>
                        </a:lnSpc>
                        <a:spcAft>
                          <a:spcPts val="0"/>
                        </a:spcAft>
                      </a:pPr>
                      <a:r>
                        <a:rPr lang="tr-TR" sz="2000" b="1" dirty="0">
                          <a:solidFill>
                            <a:schemeClr val="bg1"/>
                          </a:solidFill>
                          <a:effectLst/>
                          <a:latin typeface="Book Antiqua" pitchFamily="18" charset="0"/>
                        </a:rPr>
                        <a:t>40 Dakika</a:t>
                      </a:r>
                      <a:endParaRPr lang="tr-TR" sz="2000" b="1" dirty="0">
                        <a:solidFill>
                          <a:schemeClr val="bg1"/>
                        </a:solidFill>
                        <a:effectLst/>
                        <a:latin typeface="Book Antiqua" pitchFamily="18" charset="0"/>
                        <a:ea typeface="Times New Roman"/>
                        <a:cs typeface="Times New Roman"/>
                      </a:endParaRPr>
                    </a:p>
                  </a:txBody>
                  <a:tcPr marL="9525" marR="9525" marT="9525" marB="9525" anchor="ctr">
                    <a:solidFill>
                      <a:schemeClr val="accent4">
                        <a:lumMod val="75000"/>
                      </a:schemeClr>
                    </a:solidFill>
                  </a:tcPr>
                </a:tc>
              </a:tr>
            </a:tbl>
          </a:graphicData>
        </a:graphic>
      </p:graphicFrame>
      <p:sp>
        <p:nvSpPr>
          <p:cNvPr id="2" name="Slayt Numarası Yer Tutucusu 1"/>
          <p:cNvSpPr>
            <a:spLocks noGrp="1"/>
          </p:cNvSpPr>
          <p:nvPr>
            <p:ph type="sldNum" sz="quarter" idx="12"/>
          </p:nvPr>
        </p:nvSpPr>
        <p:spPr/>
        <p:txBody>
          <a:bodyPr/>
          <a:lstStyle/>
          <a:p>
            <a:fld id="{B44737E5-34DD-F042-87ED-8A76D422210D}" type="slidenum">
              <a:rPr lang="en-US" smtClean="0"/>
              <a:pPr/>
              <a:t>3</a:t>
            </a:fld>
            <a:endParaRPr lang="en-US"/>
          </a:p>
        </p:txBody>
      </p:sp>
    </p:spTree>
    <p:extLst>
      <p:ext uri="{BB962C8B-B14F-4D97-AF65-F5344CB8AC3E}">
        <p14:creationId xmlns="" xmlns:p14="http://schemas.microsoft.com/office/powerpoint/2010/main" val="36292543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0"/>
            <a:ext cx="9143999" cy="561913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es-ES" sz="2600" b="1" dirty="0">
                <a:solidFill>
                  <a:srgbClr val="C00000"/>
                </a:solidFill>
                <a:effectLst>
                  <a:outerShdw blurRad="38100" dist="38100" dir="2700000" algn="tl">
                    <a:srgbClr val="000000">
                      <a:alpha val="43137"/>
                    </a:srgbClr>
                  </a:outerShdw>
                </a:effectLst>
                <a:latin typeface="Calibri"/>
              </a:rPr>
              <a:t>A, B, C  ve D  kitapçığı </a:t>
            </a:r>
            <a:r>
              <a:rPr lang="tr-TR" sz="2600" b="1" dirty="0" smtClean="0">
                <a:solidFill>
                  <a:srgbClr val="C00000"/>
                </a:solidFill>
                <a:effectLst>
                  <a:outerShdw blurRad="38100" dist="38100" dir="2700000" algn="tl">
                    <a:srgbClr val="000000">
                      <a:alpha val="43137"/>
                    </a:srgbClr>
                  </a:outerShdw>
                </a:effectLst>
                <a:latin typeface="Calibri"/>
              </a:rPr>
              <a:t>olmak üzere 4 </a:t>
            </a:r>
            <a:r>
              <a:rPr lang="tr-TR" sz="2600" b="1" dirty="0">
                <a:solidFill>
                  <a:srgbClr val="C00000"/>
                </a:solidFill>
                <a:effectLst>
                  <a:outerShdw blurRad="38100" dist="38100" dir="2700000" algn="tl">
                    <a:srgbClr val="000000">
                      <a:alpha val="43137"/>
                    </a:srgbClr>
                  </a:outerShdw>
                </a:effectLst>
                <a:latin typeface="Calibri"/>
              </a:rPr>
              <a:t>farklı tür soru </a:t>
            </a:r>
            <a:r>
              <a:rPr lang="tr-TR" sz="2600" b="1" dirty="0" smtClean="0">
                <a:solidFill>
                  <a:srgbClr val="C00000"/>
                </a:solidFill>
                <a:effectLst>
                  <a:outerShdw blurRad="38100" dist="38100" dir="2700000" algn="tl">
                    <a:srgbClr val="000000">
                      <a:alpha val="43137"/>
                    </a:srgbClr>
                  </a:outerShdw>
                </a:effectLst>
                <a:latin typeface="Calibri"/>
              </a:rPr>
              <a:t>kitapçığını, </a:t>
            </a:r>
            <a:r>
              <a:rPr lang="tr-TR" sz="2600" b="1" dirty="0">
                <a:solidFill>
                  <a:srgbClr val="C00000"/>
                </a:solidFill>
                <a:effectLst>
                  <a:outerShdw blurRad="38100" dist="38100" dir="2700000" algn="tl">
                    <a:srgbClr val="000000">
                      <a:alpha val="43137"/>
                    </a:srgbClr>
                  </a:outerShdw>
                </a:effectLst>
                <a:latin typeface="Calibri"/>
              </a:rPr>
              <a:t>sınıf düzeni içerisinde </a:t>
            </a:r>
            <a:r>
              <a:rPr lang="tr-TR" sz="2600" b="1" dirty="0" smtClean="0">
                <a:solidFill>
                  <a:srgbClr val="C00000"/>
                </a:solidFill>
                <a:effectLst>
                  <a:outerShdw blurRad="38100" dist="38100" dir="2700000" algn="tl">
                    <a:srgbClr val="000000">
                      <a:alpha val="43137"/>
                    </a:srgbClr>
                  </a:outerShdw>
                </a:effectLst>
                <a:latin typeface="Calibri"/>
              </a:rPr>
              <a:t>birbiri </a:t>
            </a:r>
            <a:r>
              <a:rPr lang="tr-TR" sz="2600" b="1" dirty="0">
                <a:solidFill>
                  <a:srgbClr val="C00000"/>
                </a:solidFill>
                <a:effectLst>
                  <a:outerShdw blurRad="38100" dist="38100" dir="2700000" algn="tl">
                    <a:srgbClr val="000000">
                      <a:alpha val="43137"/>
                    </a:srgbClr>
                  </a:outerShdw>
                </a:effectLst>
                <a:latin typeface="Calibri"/>
              </a:rPr>
              <a:t>ile temas etmeyecek, </a:t>
            </a:r>
            <a:r>
              <a:rPr lang="tr-TR" sz="2600" b="1" dirty="0" smtClean="0">
                <a:solidFill>
                  <a:srgbClr val="0C0000"/>
                </a:solidFill>
                <a:effectLst>
                  <a:outerShdw blurRad="38100" dist="38100" dir="2700000" algn="tl">
                    <a:srgbClr val="000000">
                      <a:alpha val="43137"/>
                    </a:srgbClr>
                  </a:outerShdw>
                </a:effectLst>
                <a:latin typeface="Calibri"/>
              </a:rPr>
              <a:t>yan </a:t>
            </a:r>
            <a:r>
              <a:rPr lang="tr-TR" sz="2600" b="1" dirty="0">
                <a:solidFill>
                  <a:srgbClr val="0C0000"/>
                </a:solidFill>
                <a:effectLst>
                  <a:outerShdw blurRad="38100" dist="38100" dir="2700000" algn="tl">
                    <a:srgbClr val="000000">
                      <a:alpha val="43137"/>
                    </a:srgbClr>
                  </a:outerShdw>
                </a:effectLst>
                <a:latin typeface="Calibri"/>
              </a:rPr>
              <a:t>yana veya </a:t>
            </a:r>
            <a:r>
              <a:rPr lang="tr-TR" sz="2600" b="1" dirty="0" smtClean="0">
                <a:solidFill>
                  <a:srgbClr val="0C0000"/>
                </a:solidFill>
                <a:effectLst>
                  <a:outerShdw blurRad="38100" dist="38100" dir="2700000" algn="tl">
                    <a:srgbClr val="000000">
                      <a:alpha val="43137"/>
                    </a:srgbClr>
                  </a:outerShdw>
                </a:effectLst>
                <a:latin typeface="Calibri"/>
              </a:rPr>
              <a:t>arka </a:t>
            </a:r>
            <a:r>
              <a:rPr lang="tr-TR" sz="2600" b="1" dirty="0">
                <a:solidFill>
                  <a:srgbClr val="0C0000"/>
                </a:solidFill>
                <a:effectLst>
                  <a:outerShdw blurRad="38100" dist="38100" dir="2700000" algn="tl">
                    <a:srgbClr val="000000">
                      <a:alpha val="43137"/>
                    </a:srgbClr>
                  </a:outerShdw>
                </a:effectLst>
                <a:latin typeface="Calibri"/>
              </a:rPr>
              <a:t>arkaya gelmeyecek </a:t>
            </a:r>
            <a:r>
              <a:rPr lang="tr-TR" sz="2600" b="1" dirty="0" smtClean="0">
                <a:solidFill>
                  <a:srgbClr val="C00000"/>
                </a:solidFill>
                <a:effectLst>
                  <a:outerShdw blurRad="38100" dist="38100" dir="2700000" algn="tl">
                    <a:srgbClr val="000000">
                      <a:alpha val="43137"/>
                    </a:srgbClr>
                  </a:outerShdw>
                </a:effectLst>
                <a:latin typeface="Calibri"/>
              </a:rPr>
              <a:t>şekilde</a:t>
            </a:r>
            <a:r>
              <a:rPr lang="tr-TR" sz="2600" b="1" dirty="0" smtClean="0">
                <a:solidFill>
                  <a:srgbClr val="0C0000"/>
                </a:solidFill>
                <a:effectLst>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dağıtınız.</a:t>
            </a:r>
          </a:p>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Öğrencilerin</a:t>
            </a:r>
            <a:r>
              <a:rPr lang="tr-TR" sz="2600" b="1" dirty="0">
                <a:solidFill>
                  <a:srgbClr val="C00000"/>
                </a:solidFill>
                <a:effectLst>
                  <a:outerShdw blurRad="38100" dist="38100" dir="2700000" algn="tl">
                    <a:srgbClr val="000000">
                      <a:alpha val="43137"/>
                    </a:srgbClr>
                  </a:outerShdw>
                </a:effectLst>
                <a:latin typeface="Calibri"/>
              </a:rPr>
              <a:t>, soru kitapçıklarını </a:t>
            </a:r>
            <a:r>
              <a:rPr lang="tr-TR" sz="2600" b="1" dirty="0" smtClean="0">
                <a:solidFill>
                  <a:srgbClr val="C00000"/>
                </a:solidFill>
                <a:effectLst>
                  <a:outerShdw blurRad="38100" dist="38100" dir="2700000" algn="tl">
                    <a:srgbClr val="000000">
                      <a:alpha val="43137"/>
                    </a:srgbClr>
                  </a:outerShdw>
                </a:effectLst>
                <a:latin typeface="Calibri"/>
              </a:rPr>
              <a:t>kontrol </a:t>
            </a:r>
            <a:r>
              <a:rPr lang="tr-TR" sz="2600" b="1" dirty="0">
                <a:solidFill>
                  <a:srgbClr val="C00000"/>
                </a:solidFill>
                <a:effectLst>
                  <a:outerShdw blurRad="38100" dist="38100" dir="2700000" algn="tl">
                    <a:srgbClr val="000000">
                      <a:alpha val="43137"/>
                    </a:srgbClr>
                  </a:outerShdw>
                </a:effectLst>
                <a:latin typeface="Calibri"/>
              </a:rPr>
              <a:t>etmelerini </a:t>
            </a:r>
            <a:r>
              <a:rPr lang="tr-TR" sz="2600" b="1" dirty="0" smtClean="0">
                <a:solidFill>
                  <a:srgbClr val="C00000"/>
                </a:solidFill>
                <a:effectLst>
                  <a:outerShdw blurRad="38100" dist="38100" dir="2700000" algn="tl">
                    <a:srgbClr val="000000">
                      <a:alpha val="43137"/>
                    </a:srgbClr>
                  </a:outerShdw>
                </a:effectLst>
                <a:latin typeface="Calibri"/>
              </a:rPr>
              <a:t>sağlayınız.</a:t>
            </a:r>
          </a:p>
          <a:p>
            <a:pPr marL="457200" indent="-457200">
              <a:lnSpc>
                <a:spcPct val="150000"/>
              </a:lnSpc>
              <a:buFont typeface="Wingdings" pitchFamily="2" charset="2"/>
              <a:buChar char="Ø"/>
            </a:pPr>
            <a:r>
              <a:rPr lang="tr-TR" sz="2600" b="1" dirty="0" smtClean="0">
                <a:solidFill>
                  <a:srgbClr val="0C0000"/>
                </a:solidFill>
                <a:effectLst>
                  <a:outerShdw blurRad="38100" dist="38100" dir="2700000" algn="tl">
                    <a:srgbClr val="000000">
                      <a:alpha val="43137"/>
                    </a:srgbClr>
                  </a:outerShdw>
                </a:effectLst>
                <a:latin typeface="Calibri"/>
              </a:rPr>
              <a:t>Eksik </a:t>
            </a:r>
            <a:r>
              <a:rPr lang="tr-TR" sz="2600" b="1" dirty="0">
                <a:solidFill>
                  <a:srgbClr val="0C0000"/>
                </a:solidFill>
                <a:effectLst>
                  <a:outerShdw blurRad="38100" dist="38100" dir="2700000" algn="tl">
                    <a:srgbClr val="000000">
                      <a:alpha val="43137"/>
                    </a:srgbClr>
                  </a:outerShdw>
                </a:effectLst>
                <a:latin typeface="Calibri"/>
              </a:rPr>
              <a:t>sayfa veya baskı hatası </a:t>
            </a:r>
            <a:r>
              <a:rPr lang="tr-TR" sz="2600" b="1" dirty="0">
                <a:solidFill>
                  <a:srgbClr val="C00000"/>
                </a:solidFill>
                <a:effectLst>
                  <a:outerShdw blurRad="38100" dist="38100" dir="2700000" algn="tl">
                    <a:srgbClr val="000000">
                      <a:alpha val="43137"/>
                    </a:srgbClr>
                  </a:outerShdw>
                </a:effectLst>
                <a:latin typeface="Calibri"/>
              </a:rPr>
              <a:t>varsa kitapçığın değiştirilmesi için bina sınav komisyonuna </a:t>
            </a:r>
            <a:r>
              <a:rPr lang="tr-TR" sz="2600" b="1" dirty="0" smtClean="0">
                <a:solidFill>
                  <a:srgbClr val="C00000"/>
                </a:solidFill>
                <a:effectLst>
                  <a:outerShdw blurRad="38100" dist="38100" dir="2700000" algn="tl">
                    <a:srgbClr val="000000">
                      <a:alpha val="43137"/>
                    </a:srgbClr>
                  </a:outerShdw>
                </a:effectLst>
                <a:latin typeface="Calibri"/>
              </a:rPr>
              <a:t>bilgi veriniz.</a:t>
            </a:r>
            <a:endParaRPr lang="tr-TR" sz="2600" b="1" dirty="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30</a:t>
            </a:fld>
            <a:endParaRPr lang="en-US">
              <a:solidFill>
                <a:prstClr val="white"/>
              </a:solidFill>
            </a:endParaRPr>
          </a:p>
        </p:txBody>
      </p:sp>
    </p:spTree>
    <p:extLst>
      <p:ext uri="{BB962C8B-B14F-4D97-AF65-F5344CB8AC3E}">
        <p14:creationId xmlns="" xmlns:p14="http://schemas.microsoft.com/office/powerpoint/2010/main" val="300225575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938" y="32186"/>
            <a:ext cx="7003143" cy="1143000"/>
          </a:xfrm>
        </p:spPr>
        <p:txBody>
          <a:bodyPr>
            <a:normAutofit fontScale="90000"/>
          </a:bodyPr>
          <a:lstStyle/>
          <a:p>
            <a:r>
              <a:rPr lang="tr-TR" b="1" dirty="0" smtClean="0"/>
              <a:t>Salon Yoklama Listesi</a:t>
            </a:r>
            <a:br>
              <a:rPr lang="tr-TR" b="1" dirty="0" smtClean="0"/>
            </a:br>
            <a:r>
              <a:rPr lang="tr-TR" b="1" dirty="0" smtClean="0"/>
              <a:t>Oturum Tablosu ve Tutanak </a:t>
            </a:r>
            <a:endParaRPr lang="tr-TR" b="1" dirty="0"/>
          </a:p>
        </p:txBody>
      </p:sp>
      <p:sp>
        <p:nvSpPr>
          <p:cNvPr id="5" name="2 İçerik Yer Tutucusu"/>
          <p:cNvSpPr txBox="1">
            <a:spLocks/>
          </p:cNvSpPr>
          <p:nvPr/>
        </p:nvSpPr>
        <p:spPr>
          <a:xfrm>
            <a:off x="0" y="1349683"/>
            <a:ext cx="9144000" cy="4289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125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00000"/>
              </a:buClr>
              <a:buFont typeface="Wingdings" pitchFamily="2" charset="2"/>
              <a:buChar char="Ø"/>
            </a:pPr>
            <a:r>
              <a:rPr lang="tr-TR" b="1" dirty="0" smtClean="0">
                <a:solidFill>
                  <a:srgbClr val="C00000"/>
                </a:solidFill>
              </a:rPr>
              <a:t>Öğrenci / Aday Salon Yoklama Listeleri Yenilendi</a:t>
            </a:r>
          </a:p>
          <a:p>
            <a:pPr algn="just">
              <a:buClr>
                <a:srgbClr val="C00000"/>
              </a:buClr>
              <a:buFont typeface="Wingdings" pitchFamily="2" charset="2"/>
              <a:buChar char="Ø"/>
            </a:pPr>
            <a:r>
              <a:rPr lang="tr-TR" b="1" dirty="0" smtClean="0">
                <a:solidFill>
                  <a:srgbClr val="C00000"/>
                </a:solidFill>
              </a:rPr>
              <a:t>Yeni Salon yoklama listeleri optik form formatında hazırlanmış olup, üzerinde;</a:t>
            </a:r>
          </a:p>
          <a:p>
            <a:pPr lvl="1" algn="just">
              <a:buClr>
                <a:srgbClr val="C00000"/>
              </a:buClr>
              <a:buFont typeface="Arial" pitchFamily="34" charset="0"/>
              <a:buChar char="•"/>
            </a:pPr>
            <a:r>
              <a:rPr lang="tr-TR" b="1" dirty="0" smtClean="0">
                <a:solidFill>
                  <a:srgbClr val="C00000"/>
                </a:solidFill>
              </a:rPr>
              <a:t>Sınav ili, ilçesi, bina, salon ve sınav bilgileri,</a:t>
            </a:r>
          </a:p>
          <a:p>
            <a:pPr lvl="1" algn="just">
              <a:buClr>
                <a:srgbClr val="C00000"/>
              </a:buClr>
              <a:buFont typeface="Arial" pitchFamily="34" charset="0"/>
              <a:buChar char="•"/>
            </a:pPr>
            <a:r>
              <a:rPr lang="tr-TR" b="1" dirty="0" smtClean="0">
                <a:solidFill>
                  <a:srgbClr val="C00000"/>
                </a:solidFill>
              </a:rPr>
              <a:t>Aday bilgileri, Salon sıra no, Kitapçık </a:t>
            </a:r>
            <a:r>
              <a:rPr lang="tr-TR" b="1" dirty="0">
                <a:solidFill>
                  <a:srgbClr val="C00000"/>
                </a:solidFill>
              </a:rPr>
              <a:t>t</a:t>
            </a:r>
            <a:r>
              <a:rPr lang="tr-TR" b="1" dirty="0" smtClean="0">
                <a:solidFill>
                  <a:srgbClr val="C00000"/>
                </a:solidFill>
              </a:rPr>
              <a:t>ürü kodlama alanı, sınava girmedi kodlama alanı  ve sınava giren adaylar için İmza alanı</a:t>
            </a:r>
          </a:p>
          <a:p>
            <a:pPr lvl="1" algn="just">
              <a:buClr>
                <a:srgbClr val="C00000"/>
              </a:buClr>
              <a:buFont typeface="Arial" pitchFamily="34" charset="0"/>
              <a:buChar char="•"/>
            </a:pPr>
            <a:r>
              <a:rPr lang="tr-TR" b="1" dirty="0" smtClean="0">
                <a:solidFill>
                  <a:srgbClr val="C00000"/>
                </a:solidFill>
              </a:rPr>
              <a:t>Salon Oturma Düzeni</a:t>
            </a:r>
          </a:p>
          <a:p>
            <a:pPr lvl="1" algn="just">
              <a:buClr>
                <a:srgbClr val="C00000"/>
              </a:buClr>
              <a:buFont typeface="Arial" pitchFamily="34" charset="0"/>
              <a:buChar char="•"/>
            </a:pPr>
            <a:r>
              <a:rPr lang="tr-TR" b="1" dirty="0" smtClean="0">
                <a:solidFill>
                  <a:srgbClr val="C00000"/>
                </a:solidFill>
              </a:rPr>
              <a:t>Tutanak alanı, mevcut</a:t>
            </a:r>
          </a:p>
          <a:p>
            <a:pPr algn="just">
              <a:buClr>
                <a:srgbClr val="C00000"/>
              </a:buClr>
              <a:buFont typeface="Wingdings" pitchFamily="2" charset="2"/>
              <a:buChar char="Ø"/>
            </a:pPr>
            <a:r>
              <a:rPr lang="tr-TR" b="1" dirty="0" smtClean="0">
                <a:solidFill>
                  <a:srgbClr val="C00000"/>
                </a:solidFill>
              </a:rPr>
              <a:t>Yeni Salon yoklama listeleri cevap kağıtları gibi optik okuyucularda okunarak veri tabanına kaydedilecek ve resim olarak saklanacaktır,</a:t>
            </a:r>
          </a:p>
          <a:p>
            <a:pPr algn="just">
              <a:buClr>
                <a:srgbClr val="C00000"/>
              </a:buClr>
              <a:buFont typeface="Wingdings" pitchFamily="2" charset="2"/>
              <a:buChar char="Ø"/>
            </a:pPr>
            <a:r>
              <a:rPr lang="tr-TR" b="1" dirty="0" smtClean="0">
                <a:solidFill>
                  <a:srgbClr val="C00000"/>
                </a:solidFill>
              </a:rPr>
              <a:t>Bu nedenle yeni salon yoklama listelerinin kullanıldığı sınavlarda ayrıca tutanak tutulmayacak, Salon yoklama listesi üzerinde bulunan TUTANAK ALANI kullanılacaktır.</a:t>
            </a:r>
          </a:p>
          <a:p>
            <a:pPr algn="just">
              <a:buClr>
                <a:srgbClr val="C00000"/>
              </a:buClr>
            </a:pPr>
            <a:endParaRPr lang="tr-TR" b="1" dirty="0" smtClean="0">
              <a:solidFill>
                <a:srgbClr val="C00000"/>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31</a:t>
            </a:fld>
            <a:endParaRPr lang="en-US">
              <a:solidFill>
                <a:prstClr val="white"/>
              </a:solidFill>
            </a:endParaRPr>
          </a:p>
        </p:txBody>
      </p:sp>
    </p:spTree>
    <p:extLst>
      <p:ext uri="{BB962C8B-B14F-4D97-AF65-F5344CB8AC3E}">
        <p14:creationId xmlns="" xmlns:p14="http://schemas.microsoft.com/office/powerpoint/2010/main" val="355158846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8" name="Yuvarlatılmış Dikdörtgen 57"/>
          <p:cNvSpPr/>
          <p:nvPr/>
        </p:nvSpPr>
        <p:spPr>
          <a:xfrm>
            <a:off x="467544" y="28765"/>
            <a:ext cx="8515200" cy="1287012"/>
          </a:xfrm>
          <a:prstGeom prst="round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tr-TR">
              <a:solidFill>
                <a:prstClr val="black"/>
              </a:solidFill>
            </a:endParaRPr>
          </a:p>
        </p:txBody>
      </p:sp>
      <p:sp>
        <p:nvSpPr>
          <p:cNvPr id="44" name="Yuvarlatılmış Dikdörtgen 43"/>
          <p:cNvSpPr/>
          <p:nvPr/>
        </p:nvSpPr>
        <p:spPr>
          <a:xfrm>
            <a:off x="483988" y="1314440"/>
            <a:ext cx="8515200" cy="2163835"/>
          </a:xfrm>
          <a:prstGeom prst="round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a:solidFill>
                <a:prstClr val="black"/>
              </a:solidFill>
            </a:endParaRPr>
          </a:p>
        </p:txBody>
      </p:sp>
      <p:sp>
        <p:nvSpPr>
          <p:cNvPr id="46" name="Yuvarlatılmış Dikdörtgen 45"/>
          <p:cNvSpPr/>
          <p:nvPr/>
        </p:nvSpPr>
        <p:spPr>
          <a:xfrm>
            <a:off x="164945" y="3513867"/>
            <a:ext cx="3407408" cy="2513156"/>
          </a:xfrm>
          <a:prstGeom prst="roundRect">
            <a:avLst/>
          </a:prstGeom>
          <a:solidFill>
            <a:schemeClr val="lt1">
              <a:alpha val="0"/>
            </a:schemeClr>
          </a:solidFill>
          <a:ln w="38100"/>
        </p:spPr>
        <p:style>
          <a:lnRef idx="2">
            <a:schemeClr val="accent4"/>
          </a:lnRef>
          <a:fillRef idx="1">
            <a:schemeClr val="lt1"/>
          </a:fillRef>
          <a:effectRef idx="0">
            <a:schemeClr val="accent4"/>
          </a:effectRef>
          <a:fontRef idx="minor">
            <a:schemeClr val="dk1"/>
          </a:fontRef>
        </p:style>
        <p:txBody>
          <a:bodyPr rtlCol="0" anchor="ctr"/>
          <a:lstStyle/>
          <a:p>
            <a:pPr algn="ctr" defTabSz="914400"/>
            <a:endParaRPr lang="tr-TR">
              <a:solidFill>
                <a:prstClr val="black"/>
              </a:solidFill>
            </a:endParaRPr>
          </a:p>
        </p:txBody>
      </p:sp>
      <p:sp>
        <p:nvSpPr>
          <p:cNvPr id="48" name="Yuvarlatılmış Dikdörtgen 47"/>
          <p:cNvSpPr/>
          <p:nvPr/>
        </p:nvSpPr>
        <p:spPr>
          <a:xfrm>
            <a:off x="3636545" y="3665298"/>
            <a:ext cx="5277365" cy="2163835"/>
          </a:xfrm>
          <a:prstGeom prst="roundRect">
            <a:avLst/>
          </a:prstGeom>
          <a:solidFill>
            <a:schemeClr val="lt1">
              <a:alpha val="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tr-TR">
              <a:solidFill>
                <a:prstClr val="black"/>
              </a:solidFill>
            </a:endParaRPr>
          </a:p>
        </p:txBody>
      </p:sp>
      <p:sp>
        <p:nvSpPr>
          <p:cNvPr id="51" name="Yuvarlatılmış Dikdörtgen 50"/>
          <p:cNvSpPr/>
          <p:nvPr/>
        </p:nvSpPr>
        <p:spPr>
          <a:xfrm>
            <a:off x="398710" y="6157228"/>
            <a:ext cx="8515200" cy="674474"/>
          </a:xfrm>
          <a:prstGeom prst="round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tr-TR">
              <a:solidFill>
                <a:prstClr val="black"/>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32</a:t>
            </a:fld>
            <a:endParaRPr lang="en-US">
              <a:solidFill>
                <a:prstClr val="white"/>
              </a:solidFill>
            </a:endParaRPr>
          </a:p>
        </p:txBody>
      </p:sp>
    </p:spTree>
    <p:extLst>
      <p:ext uri="{BB962C8B-B14F-4D97-AF65-F5344CB8AC3E}">
        <p14:creationId xmlns="" xmlns:p14="http://schemas.microsoft.com/office/powerpoint/2010/main" val="252266962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978" y="0"/>
            <a:ext cx="9158978" cy="6858000"/>
          </a:xfrm>
          <a:prstGeom prst="rect">
            <a:avLst/>
          </a:prstGeom>
        </p:spPr>
      </p:pic>
      <p:sp>
        <p:nvSpPr>
          <p:cNvPr id="5" name="Metin kutusu 4"/>
          <p:cNvSpPr txBox="1"/>
          <p:nvPr/>
        </p:nvSpPr>
        <p:spPr>
          <a:xfrm>
            <a:off x="971600" y="1458387"/>
            <a:ext cx="1048685" cy="276999"/>
          </a:xfrm>
          <a:prstGeom prst="rect">
            <a:avLst/>
          </a:prstGeom>
          <a:noFill/>
        </p:spPr>
        <p:txBody>
          <a:bodyPr wrap="none" rtlCol="0">
            <a:spAutoFit/>
          </a:bodyPr>
          <a:lstStyle/>
          <a:p>
            <a:pPr defTabSz="914400"/>
            <a:r>
              <a:rPr lang="tr-TR" sz="1200" dirty="0" smtClean="0">
                <a:solidFill>
                  <a:prstClr val="black"/>
                </a:solidFill>
              </a:rPr>
              <a:t>12345678901</a:t>
            </a:r>
            <a:endParaRPr lang="tr-TR" sz="1200" dirty="0">
              <a:solidFill>
                <a:prstClr val="black"/>
              </a:solidFill>
            </a:endParaRPr>
          </a:p>
        </p:txBody>
      </p:sp>
      <p:sp>
        <p:nvSpPr>
          <p:cNvPr id="6" name="Metin kutusu 5"/>
          <p:cNvSpPr txBox="1"/>
          <p:nvPr/>
        </p:nvSpPr>
        <p:spPr>
          <a:xfrm>
            <a:off x="2020285" y="1458387"/>
            <a:ext cx="911403" cy="276999"/>
          </a:xfrm>
          <a:prstGeom prst="rect">
            <a:avLst/>
          </a:prstGeom>
          <a:noFill/>
        </p:spPr>
        <p:txBody>
          <a:bodyPr wrap="none" rtlCol="0">
            <a:spAutoFit/>
          </a:bodyPr>
          <a:lstStyle/>
          <a:p>
            <a:pPr defTabSz="914400"/>
            <a:r>
              <a:rPr lang="tr-TR" sz="1200" dirty="0" smtClean="0">
                <a:solidFill>
                  <a:prstClr val="black"/>
                </a:solidFill>
              </a:rPr>
              <a:t>AKÇAPINAR</a:t>
            </a:r>
            <a:endParaRPr lang="tr-TR" sz="1200" dirty="0">
              <a:solidFill>
                <a:prstClr val="black"/>
              </a:solidFill>
            </a:endParaRPr>
          </a:p>
        </p:txBody>
      </p:sp>
      <p:sp>
        <p:nvSpPr>
          <p:cNvPr id="7" name="Metin kutusu 6"/>
          <p:cNvSpPr txBox="1"/>
          <p:nvPr/>
        </p:nvSpPr>
        <p:spPr>
          <a:xfrm>
            <a:off x="3131840" y="1458387"/>
            <a:ext cx="691215" cy="276999"/>
          </a:xfrm>
          <a:prstGeom prst="rect">
            <a:avLst/>
          </a:prstGeom>
          <a:noFill/>
        </p:spPr>
        <p:txBody>
          <a:bodyPr wrap="none" rtlCol="0">
            <a:spAutoFit/>
          </a:bodyPr>
          <a:lstStyle/>
          <a:p>
            <a:pPr defTabSz="914400"/>
            <a:r>
              <a:rPr lang="tr-TR" sz="1200" dirty="0" smtClean="0">
                <a:solidFill>
                  <a:prstClr val="black"/>
                </a:solidFill>
              </a:rPr>
              <a:t>CÜNEYT</a:t>
            </a:r>
            <a:endParaRPr lang="tr-TR" sz="1200" dirty="0">
              <a:solidFill>
                <a:prstClr val="black"/>
              </a:solidFill>
            </a:endParaRPr>
          </a:p>
        </p:txBody>
      </p:sp>
      <p:sp>
        <p:nvSpPr>
          <p:cNvPr id="8" name="Metin kutusu 7"/>
          <p:cNvSpPr txBox="1"/>
          <p:nvPr/>
        </p:nvSpPr>
        <p:spPr>
          <a:xfrm>
            <a:off x="4788024" y="1458387"/>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10" name="Akış Çizelgesi: Bağlayıcı 9"/>
          <p:cNvSpPr/>
          <p:nvPr/>
        </p:nvSpPr>
        <p:spPr>
          <a:xfrm>
            <a:off x="6156176" y="1502800"/>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11" name="Metin kutusu 10"/>
          <p:cNvSpPr txBox="1"/>
          <p:nvPr/>
        </p:nvSpPr>
        <p:spPr>
          <a:xfrm>
            <a:off x="7810700" y="1412776"/>
            <a:ext cx="861133" cy="276999"/>
          </a:xfrm>
          <a:prstGeom prst="rect">
            <a:avLst/>
          </a:prstGeom>
          <a:noFill/>
        </p:spPr>
        <p:txBody>
          <a:bodyPr wrap="none" rtlCol="0">
            <a:spAutoFit/>
          </a:bodyPr>
          <a:lstStyle/>
          <a:p>
            <a:pPr defTabSz="914400"/>
            <a:r>
              <a:rPr lang="tr-TR" sz="1200" dirty="0" smtClean="0">
                <a:solidFill>
                  <a:prstClr val="black"/>
                </a:solidFill>
                <a:latin typeface="Kunstler Script" panose="030304020206070D0D06" pitchFamily="66" charset="0"/>
              </a:rPr>
              <a:t>CÜNEYT</a:t>
            </a:r>
            <a:endParaRPr lang="tr-TR" sz="1200" dirty="0">
              <a:solidFill>
                <a:prstClr val="black"/>
              </a:solidFill>
              <a:latin typeface="Kunstler Script" panose="030304020206070D0D06" pitchFamily="66" charset="0"/>
            </a:endParaRPr>
          </a:p>
        </p:txBody>
      </p:sp>
      <p:sp>
        <p:nvSpPr>
          <p:cNvPr id="13" name="Metin kutusu 12"/>
          <p:cNvSpPr txBox="1"/>
          <p:nvPr/>
        </p:nvSpPr>
        <p:spPr>
          <a:xfrm>
            <a:off x="971600" y="1639833"/>
            <a:ext cx="1048685" cy="276999"/>
          </a:xfrm>
          <a:prstGeom prst="rect">
            <a:avLst/>
          </a:prstGeom>
          <a:noFill/>
        </p:spPr>
        <p:txBody>
          <a:bodyPr wrap="none" rtlCol="0">
            <a:spAutoFit/>
          </a:bodyPr>
          <a:lstStyle/>
          <a:p>
            <a:pPr defTabSz="914400"/>
            <a:r>
              <a:rPr lang="tr-TR" sz="1200" dirty="0" smtClean="0">
                <a:solidFill>
                  <a:prstClr val="black"/>
                </a:solidFill>
              </a:rPr>
              <a:t>12345678803</a:t>
            </a:r>
            <a:endParaRPr lang="tr-TR" sz="1200" dirty="0">
              <a:solidFill>
                <a:prstClr val="black"/>
              </a:solidFill>
            </a:endParaRPr>
          </a:p>
        </p:txBody>
      </p:sp>
      <p:sp>
        <p:nvSpPr>
          <p:cNvPr id="14" name="Metin kutusu 13"/>
          <p:cNvSpPr txBox="1"/>
          <p:nvPr/>
        </p:nvSpPr>
        <p:spPr>
          <a:xfrm>
            <a:off x="2020285" y="1639833"/>
            <a:ext cx="612668" cy="276999"/>
          </a:xfrm>
          <a:prstGeom prst="rect">
            <a:avLst/>
          </a:prstGeom>
          <a:noFill/>
        </p:spPr>
        <p:txBody>
          <a:bodyPr wrap="none" rtlCol="0">
            <a:spAutoFit/>
          </a:bodyPr>
          <a:lstStyle/>
          <a:p>
            <a:pPr defTabSz="914400"/>
            <a:r>
              <a:rPr lang="tr-TR" sz="1200" dirty="0" smtClean="0">
                <a:solidFill>
                  <a:prstClr val="black"/>
                </a:solidFill>
              </a:rPr>
              <a:t>ELİBOL</a:t>
            </a:r>
            <a:endParaRPr lang="tr-TR" sz="1200" dirty="0">
              <a:solidFill>
                <a:prstClr val="black"/>
              </a:solidFill>
            </a:endParaRPr>
          </a:p>
        </p:txBody>
      </p:sp>
      <p:sp>
        <p:nvSpPr>
          <p:cNvPr id="15" name="Metin kutusu 14"/>
          <p:cNvSpPr txBox="1"/>
          <p:nvPr/>
        </p:nvSpPr>
        <p:spPr>
          <a:xfrm>
            <a:off x="3131840" y="1639833"/>
            <a:ext cx="471604" cy="276999"/>
          </a:xfrm>
          <a:prstGeom prst="rect">
            <a:avLst/>
          </a:prstGeom>
          <a:noFill/>
        </p:spPr>
        <p:txBody>
          <a:bodyPr wrap="none" rtlCol="0">
            <a:spAutoFit/>
          </a:bodyPr>
          <a:lstStyle/>
          <a:p>
            <a:pPr defTabSz="914400"/>
            <a:r>
              <a:rPr lang="tr-TR" sz="1200" dirty="0" smtClean="0">
                <a:solidFill>
                  <a:prstClr val="black"/>
                </a:solidFill>
              </a:rPr>
              <a:t>ADİL</a:t>
            </a:r>
            <a:endParaRPr lang="tr-TR" sz="1200" dirty="0">
              <a:solidFill>
                <a:prstClr val="black"/>
              </a:solidFill>
            </a:endParaRPr>
          </a:p>
        </p:txBody>
      </p:sp>
      <p:sp>
        <p:nvSpPr>
          <p:cNvPr id="16" name="Metin kutusu 15"/>
          <p:cNvSpPr txBox="1"/>
          <p:nvPr/>
        </p:nvSpPr>
        <p:spPr>
          <a:xfrm>
            <a:off x="4788024" y="1639833"/>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17" name="Akış Çizelgesi: Bağlayıcı 16"/>
          <p:cNvSpPr/>
          <p:nvPr/>
        </p:nvSpPr>
        <p:spPr>
          <a:xfrm>
            <a:off x="6380191" y="1681391"/>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18" name="Metin kutusu 17"/>
          <p:cNvSpPr txBox="1"/>
          <p:nvPr/>
        </p:nvSpPr>
        <p:spPr>
          <a:xfrm>
            <a:off x="703578" y="4509120"/>
            <a:ext cx="268022" cy="276999"/>
          </a:xfrm>
          <a:prstGeom prst="rect">
            <a:avLst/>
          </a:prstGeom>
          <a:noFill/>
        </p:spPr>
        <p:txBody>
          <a:bodyPr wrap="none" rtlCol="0">
            <a:spAutoFit/>
          </a:bodyPr>
          <a:lstStyle/>
          <a:p>
            <a:pPr defTabSz="914400"/>
            <a:r>
              <a:rPr lang="tr-TR" sz="1200" dirty="0" smtClean="0">
                <a:solidFill>
                  <a:prstClr val="black"/>
                </a:solidFill>
              </a:rPr>
              <a:t>3</a:t>
            </a:r>
            <a:endParaRPr lang="tr-TR" sz="1200" dirty="0">
              <a:solidFill>
                <a:prstClr val="black"/>
              </a:solidFill>
            </a:endParaRPr>
          </a:p>
        </p:txBody>
      </p:sp>
      <p:sp>
        <p:nvSpPr>
          <p:cNvPr id="19" name="Metin kutusu 18"/>
          <p:cNvSpPr txBox="1"/>
          <p:nvPr/>
        </p:nvSpPr>
        <p:spPr>
          <a:xfrm>
            <a:off x="7814021" y="1794075"/>
            <a:ext cx="760144" cy="276999"/>
          </a:xfrm>
          <a:prstGeom prst="rect">
            <a:avLst/>
          </a:prstGeom>
          <a:noFill/>
        </p:spPr>
        <p:txBody>
          <a:bodyPr wrap="none" rtlCol="0">
            <a:spAutoFit/>
          </a:bodyPr>
          <a:lstStyle/>
          <a:p>
            <a:pPr defTabSz="914400"/>
            <a:r>
              <a:rPr lang="tr-TR" sz="1200" b="1" dirty="0" smtClean="0">
                <a:solidFill>
                  <a:srgbClr val="4F81BD">
                    <a:lumMod val="50000"/>
                  </a:srgbClr>
                </a:solidFill>
              </a:rPr>
              <a:t>GİRMEDİ</a:t>
            </a:r>
            <a:endParaRPr lang="tr-TR" sz="1200" b="1" dirty="0">
              <a:solidFill>
                <a:srgbClr val="4F81BD">
                  <a:lumMod val="50000"/>
                </a:srgbClr>
              </a:solidFill>
            </a:endParaRPr>
          </a:p>
        </p:txBody>
      </p:sp>
      <p:sp>
        <p:nvSpPr>
          <p:cNvPr id="25" name="Metin kutusu 24"/>
          <p:cNvSpPr txBox="1"/>
          <p:nvPr/>
        </p:nvSpPr>
        <p:spPr>
          <a:xfrm>
            <a:off x="1010072" y="1856488"/>
            <a:ext cx="1048685" cy="276999"/>
          </a:xfrm>
          <a:prstGeom prst="rect">
            <a:avLst/>
          </a:prstGeom>
          <a:noFill/>
        </p:spPr>
        <p:txBody>
          <a:bodyPr wrap="none" rtlCol="0">
            <a:spAutoFit/>
          </a:bodyPr>
          <a:lstStyle/>
          <a:p>
            <a:pPr defTabSz="914400"/>
            <a:r>
              <a:rPr lang="tr-TR" sz="1200" dirty="0" smtClean="0">
                <a:solidFill>
                  <a:prstClr val="black"/>
                </a:solidFill>
              </a:rPr>
              <a:t>22345678803</a:t>
            </a:r>
            <a:endParaRPr lang="tr-TR" sz="1200" dirty="0">
              <a:solidFill>
                <a:prstClr val="black"/>
              </a:solidFill>
            </a:endParaRPr>
          </a:p>
        </p:txBody>
      </p:sp>
      <p:sp>
        <p:nvSpPr>
          <p:cNvPr id="26" name="Metin kutusu 25"/>
          <p:cNvSpPr txBox="1"/>
          <p:nvPr/>
        </p:nvSpPr>
        <p:spPr>
          <a:xfrm>
            <a:off x="2058757" y="1856488"/>
            <a:ext cx="647100" cy="276999"/>
          </a:xfrm>
          <a:prstGeom prst="rect">
            <a:avLst/>
          </a:prstGeom>
          <a:noFill/>
        </p:spPr>
        <p:txBody>
          <a:bodyPr wrap="none" rtlCol="0">
            <a:spAutoFit/>
          </a:bodyPr>
          <a:lstStyle/>
          <a:p>
            <a:pPr defTabSz="914400"/>
            <a:r>
              <a:rPr lang="tr-TR" sz="1200" dirty="0" smtClean="0">
                <a:solidFill>
                  <a:prstClr val="black"/>
                </a:solidFill>
              </a:rPr>
              <a:t>BEKTAŞ</a:t>
            </a:r>
            <a:endParaRPr lang="tr-TR" sz="1200" dirty="0">
              <a:solidFill>
                <a:prstClr val="black"/>
              </a:solidFill>
            </a:endParaRPr>
          </a:p>
        </p:txBody>
      </p:sp>
      <p:sp>
        <p:nvSpPr>
          <p:cNvPr id="27" name="Metin kutusu 26"/>
          <p:cNvSpPr txBox="1"/>
          <p:nvPr/>
        </p:nvSpPr>
        <p:spPr>
          <a:xfrm>
            <a:off x="3170312" y="1856488"/>
            <a:ext cx="652743" cy="276999"/>
          </a:xfrm>
          <a:prstGeom prst="rect">
            <a:avLst/>
          </a:prstGeom>
          <a:noFill/>
        </p:spPr>
        <p:txBody>
          <a:bodyPr wrap="none" rtlCol="0">
            <a:spAutoFit/>
          </a:bodyPr>
          <a:lstStyle/>
          <a:p>
            <a:pPr defTabSz="914400"/>
            <a:r>
              <a:rPr lang="tr-TR" sz="1200" dirty="0" smtClean="0">
                <a:solidFill>
                  <a:prstClr val="black"/>
                </a:solidFill>
              </a:rPr>
              <a:t>AHMET</a:t>
            </a:r>
            <a:endParaRPr lang="tr-TR" sz="1200" dirty="0">
              <a:solidFill>
                <a:prstClr val="black"/>
              </a:solidFill>
            </a:endParaRPr>
          </a:p>
        </p:txBody>
      </p:sp>
      <p:sp>
        <p:nvSpPr>
          <p:cNvPr id="28" name="Metin kutusu 27"/>
          <p:cNvSpPr txBox="1"/>
          <p:nvPr/>
        </p:nvSpPr>
        <p:spPr>
          <a:xfrm>
            <a:off x="4788024" y="1856488"/>
            <a:ext cx="788742" cy="276999"/>
          </a:xfrm>
          <a:prstGeom prst="rect">
            <a:avLst/>
          </a:prstGeom>
          <a:noFill/>
        </p:spPr>
        <p:txBody>
          <a:bodyPr wrap="none" rtlCol="0">
            <a:spAutoFit/>
          </a:bodyPr>
          <a:lstStyle/>
          <a:p>
            <a:pPr defTabSz="914400"/>
            <a:r>
              <a:rPr lang="tr-TR" sz="1200" dirty="0" smtClean="0">
                <a:solidFill>
                  <a:prstClr val="black"/>
                </a:solidFill>
              </a:rPr>
              <a:t>İNGİLİZCE</a:t>
            </a:r>
            <a:endParaRPr lang="tr-TR" sz="1200" dirty="0">
              <a:solidFill>
                <a:prstClr val="black"/>
              </a:solidFill>
            </a:endParaRPr>
          </a:p>
        </p:txBody>
      </p:sp>
      <p:sp>
        <p:nvSpPr>
          <p:cNvPr id="29" name="Akış Çizelgesi: Bağlayıcı 28"/>
          <p:cNvSpPr/>
          <p:nvPr/>
        </p:nvSpPr>
        <p:spPr>
          <a:xfrm>
            <a:off x="7308304" y="1856488"/>
            <a:ext cx="126000" cy="126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tr-TR">
              <a:solidFill>
                <a:prstClr val="white"/>
              </a:solidFill>
            </a:endParaRPr>
          </a:p>
        </p:txBody>
      </p:sp>
      <p:sp>
        <p:nvSpPr>
          <p:cNvPr id="30" name="Metin kutusu 29"/>
          <p:cNvSpPr txBox="1"/>
          <p:nvPr/>
        </p:nvSpPr>
        <p:spPr>
          <a:xfrm>
            <a:off x="7740352" y="1556792"/>
            <a:ext cx="861133" cy="276999"/>
          </a:xfrm>
          <a:prstGeom prst="rect">
            <a:avLst/>
          </a:prstGeom>
          <a:noFill/>
        </p:spPr>
        <p:txBody>
          <a:bodyPr wrap="none" rtlCol="0">
            <a:spAutoFit/>
          </a:bodyPr>
          <a:lstStyle/>
          <a:p>
            <a:pPr defTabSz="914400"/>
            <a:r>
              <a:rPr lang="tr-TR" sz="1200" dirty="0" smtClean="0">
                <a:solidFill>
                  <a:prstClr val="black"/>
                </a:solidFill>
                <a:latin typeface="Kunstler Script" panose="030304020206070D0D06" pitchFamily="66" charset="0"/>
              </a:rPr>
              <a:t>CÜNEYT</a:t>
            </a:r>
            <a:endParaRPr lang="tr-TR" sz="1200" dirty="0">
              <a:solidFill>
                <a:prstClr val="black"/>
              </a:solidFill>
              <a:latin typeface="Kunstler Script" panose="030304020206070D0D06" pitchFamily="66" charset="0"/>
            </a:endParaRPr>
          </a:p>
        </p:txBody>
      </p:sp>
      <p:sp>
        <p:nvSpPr>
          <p:cNvPr id="31" name="Metin kutusu 30"/>
          <p:cNvSpPr txBox="1"/>
          <p:nvPr/>
        </p:nvSpPr>
        <p:spPr>
          <a:xfrm>
            <a:off x="3705605" y="3985137"/>
            <a:ext cx="5153141" cy="707886"/>
          </a:xfrm>
          <a:prstGeom prst="rect">
            <a:avLst/>
          </a:prstGeom>
          <a:noFill/>
        </p:spPr>
        <p:txBody>
          <a:bodyPr wrap="square" rtlCol="0">
            <a:spAutoFit/>
          </a:bodyPr>
          <a:lstStyle/>
          <a:p>
            <a:pPr defTabSz="914400"/>
            <a:r>
              <a:rPr lang="tr-TR" sz="2000" i="1" dirty="0" smtClean="0">
                <a:solidFill>
                  <a:srgbClr val="F79646">
                    <a:lumMod val="50000"/>
                  </a:srgbClr>
                </a:solidFill>
                <a:latin typeface="Arabic Typesetting" panose="03020402040406030203" pitchFamily="66" charset="-78"/>
                <a:cs typeface="Arabic Typesetting" panose="03020402040406030203" pitchFamily="66" charset="-78"/>
              </a:rPr>
              <a:t>22345678803 T.C Kimlik numaralı Ahmet BEKTAŞ geçerli bir kimlik belgesi ibraz edemediğinden sınava girmemiştir. </a:t>
            </a:r>
            <a:endParaRPr lang="tr-TR" sz="2000" i="1" dirty="0">
              <a:solidFill>
                <a:srgbClr val="F79646">
                  <a:lumMod val="50000"/>
                </a:srgbClr>
              </a:solidFill>
              <a:latin typeface="Arabic Typesetting" panose="03020402040406030203" pitchFamily="66" charset="-78"/>
              <a:cs typeface="Arabic Typesetting" panose="03020402040406030203" pitchFamily="66" charset="-78"/>
            </a:endParaRPr>
          </a:p>
        </p:txBody>
      </p:sp>
      <p:cxnSp>
        <p:nvCxnSpPr>
          <p:cNvPr id="33" name="Düz Ok Bağlayıcısı 32"/>
          <p:cNvCxnSpPr/>
          <p:nvPr/>
        </p:nvCxnSpPr>
        <p:spPr>
          <a:xfrm flipH="1">
            <a:off x="683568" y="1982488"/>
            <a:ext cx="20010" cy="2757453"/>
          </a:xfrm>
          <a:prstGeom prst="straightConnector1">
            <a:avLst/>
          </a:prstGeom>
          <a:ln w="63500">
            <a:tailEnd type="triangle"/>
          </a:ln>
        </p:spPr>
        <p:style>
          <a:lnRef idx="1">
            <a:schemeClr val="accent4"/>
          </a:lnRef>
          <a:fillRef idx="3">
            <a:schemeClr val="accent4"/>
          </a:fillRef>
          <a:effectRef idx="2">
            <a:schemeClr val="accent4"/>
          </a:effectRef>
          <a:fontRef idx="minor">
            <a:schemeClr val="lt1"/>
          </a:fontRef>
        </p:style>
      </p:cxnSp>
      <p:sp>
        <p:nvSpPr>
          <p:cNvPr id="40" name="U Dönüş Oku 39"/>
          <p:cNvSpPr/>
          <p:nvPr/>
        </p:nvSpPr>
        <p:spPr>
          <a:xfrm>
            <a:off x="1534414" y="4042995"/>
            <a:ext cx="402274"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1" name="U Dönüş Oku 40"/>
          <p:cNvSpPr/>
          <p:nvPr/>
        </p:nvSpPr>
        <p:spPr>
          <a:xfrm rot="10800000" flipH="1">
            <a:off x="2170061" y="5535383"/>
            <a:ext cx="378546"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2" name="U Dönüş Oku 41"/>
          <p:cNvSpPr/>
          <p:nvPr/>
        </p:nvSpPr>
        <p:spPr>
          <a:xfrm rot="10800000" flipH="1">
            <a:off x="976290" y="5568096"/>
            <a:ext cx="378546"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3" name="U Dönüş Oku 42"/>
          <p:cNvSpPr/>
          <p:nvPr/>
        </p:nvSpPr>
        <p:spPr>
          <a:xfrm>
            <a:off x="2722963" y="4020767"/>
            <a:ext cx="402274" cy="325610"/>
          </a:xfrm>
          <a:prstGeom prst="uturnArrow">
            <a:avLst>
              <a:gd name="adj1" fmla="val 19667"/>
              <a:gd name="adj2" fmla="val 25000"/>
              <a:gd name="adj3" fmla="val 25000"/>
              <a:gd name="adj4" fmla="val 43750"/>
              <a:gd name="adj5" fmla="val 10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400"/>
            <a:endParaRPr lang="tr-TR">
              <a:solidFill>
                <a:prstClr val="black"/>
              </a:solidFill>
            </a:endParaRPr>
          </a:p>
        </p:txBody>
      </p:sp>
      <p:sp>
        <p:nvSpPr>
          <p:cNvPr id="45" name="Metin kutusu 44"/>
          <p:cNvSpPr txBox="1"/>
          <p:nvPr/>
        </p:nvSpPr>
        <p:spPr>
          <a:xfrm>
            <a:off x="3477447" y="2271542"/>
            <a:ext cx="2520305" cy="276999"/>
          </a:xfrm>
          <a:prstGeom prst="rect">
            <a:avLst/>
          </a:prstGeom>
          <a:noFill/>
        </p:spPr>
        <p:txBody>
          <a:bodyPr wrap="none" rtlCol="0">
            <a:spAutoFit/>
          </a:bodyPr>
          <a:lstStyle/>
          <a:p>
            <a:pPr defTabSz="914400"/>
            <a:r>
              <a:rPr lang="tr-TR" sz="1200" b="1" dirty="0" smtClean="0">
                <a:solidFill>
                  <a:srgbClr val="C00000"/>
                </a:solidFill>
              </a:rPr>
              <a:t>Kitapçık Türleri Bu Alana Kodlanacak</a:t>
            </a:r>
            <a:endParaRPr lang="tr-TR" sz="1200" b="1" dirty="0">
              <a:solidFill>
                <a:srgbClr val="C00000"/>
              </a:solidFill>
            </a:endParaRPr>
          </a:p>
        </p:txBody>
      </p:sp>
      <p:cxnSp>
        <p:nvCxnSpPr>
          <p:cNvPr id="47" name="Düz Ok Bağlayıcısı 46"/>
          <p:cNvCxnSpPr>
            <a:stCxn id="45" idx="3"/>
          </p:cNvCxnSpPr>
          <p:nvPr/>
        </p:nvCxnSpPr>
        <p:spPr>
          <a:xfrm flipV="1">
            <a:off x="5997752" y="1856489"/>
            <a:ext cx="382439" cy="5535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9" name="Metin kutusu 48"/>
          <p:cNvSpPr txBox="1"/>
          <p:nvPr/>
        </p:nvSpPr>
        <p:spPr>
          <a:xfrm>
            <a:off x="5546896" y="2705979"/>
            <a:ext cx="3452292" cy="276999"/>
          </a:xfrm>
          <a:prstGeom prst="rect">
            <a:avLst/>
          </a:prstGeom>
          <a:noFill/>
        </p:spPr>
        <p:txBody>
          <a:bodyPr wrap="none" rtlCol="0">
            <a:spAutoFit/>
          </a:bodyPr>
          <a:lstStyle/>
          <a:p>
            <a:pPr defTabSz="914400"/>
            <a:r>
              <a:rPr lang="tr-TR" sz="1200" b="1" dirty="0" smtClean="0">
                <a:solidFill>
                  <a:srgbClr val="4F81BD">
                    <a:lumMod val="50000"/>
                  </a:srgbClr>
                </a:solidFill>
              </a:rPr>
              <a:t>Sınava Girmeyen Adaylar İçin Bu Alan Kodlanacak</a:t>
            </a:r>
            <a:endParaRPr lang="tr-TR" sz="1200" b="1" dirty="0">
              <a:solidFill>
                <a:srgbClr val="4F81BD">
                  <a:lumMod val="50000"/>
                </a:srgbClr>
              </a:solidFill>
            </a:endParaRPr>
          </a:p>
        </p:txBody>
      </p:sp>
      <p:cxnSp>
        <p:nvCxnSpPr>
          <p:cNvPr id="50" name="Düz Ok Bağlayıcısı 49"/>
          <p:cNvCxnSpPr/>
          <p:nvPr/>
        </p:nvCxnSpPr>
        <p:spPr>
          <a:xfrm flipH="1" flipV="1">
            <a:off x="7471139" y="1996616"/>
            <a:ext cx="153024" cy="75975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2" name="Metin kutusu 51"/>
          <p:cNvSpPr txBox="1"/>
          <p:nvPr/>
        </p:nvSpPr>
        <p:spPr>
          <a:xfrm>
            <a:off x="837589" y="4755450"/>
            <a:ext cx="2806409" cy="830997"/>
          </a:xfrm>
          <a:prstGeom prst="rect">
            <a:avLst/>
          </a:prstGeom>
          <a:noFill/>
        </p:spPr>
        <p:txBody>
          <a:bodyPr wrap="none" rtlCol="0">
            <a:spAutoFit/>
          </a:bodyPr>
          <a:lstStyle/>
          <a:p>
            <a:pPr defTabSz="914400"/>
            <a:r>
              <a:rPr lang="tr-TR" sz="1200" b="1" dirty="0" smtClean="0">
                <a:solidFill>
                  <a:srgbClr val="8064A2">
                    <a:lumMod val="50000"/>
                  </a:srgbClr>
                </a:solidFill>
              </a:rPr>
              <a:t>Sınıf Düzenine Göre Oturma Planı. </a:t>
            </a:r>
          </a:p>
          <a:p>
            <a:pPr defTabSz="914400"/>
            <a:r>
              <a:rPr lang="tr-TR" sz="1200" b="1" dirty="0" smtClean="0">
                <a:solidFill>
                  <a:srgbClr val="8064A2">
                    <a:lumMod val="50000"/>
                  </a:srgbClr>
                </a:solidFill>
              </a:rPr>
              <a:t>Öğrencinin Sıra Numarası Bu Kutucuklara</a:t>
            </a:r>
          </a:p>
          <a:p>
            <a:pPr defTabSz="914400"/>
            <a:r>
              <a:rPr lang="tr-TR" sz="1200" b="1" dirty="0" smtClean="0">
                <a:solidFill>
                  <a:srgbClr val="8064A2">
                    <a:lumMod val="50000"/>
                  </a:srgbClr>
                </a:solidFill>
              </a:rPr>
              <a:t>Yazılacak.</a:t>
            </a:r>
          </a:p>
          <a:p>
            <a:pPr defTabSz="914400"/>
            <a:endParaRPr lang="tr-TR" sz="1200" b="1" dirty="0">
              <a:solidFill>
                <a:srgbClr val="8064A2">
                  <a:lumMod val="50000"/>
                </a:srgbClr>
              </a:solidFill>
            </a:endParaRPr>
          </a:p>
        </p:txBody>
      </p:sp>
      <p:sp>
        <p:nvSpPr>
          <p:cNvPr id="53" name="Metin kutusu 52"/>
          <p:cNvSpPr txBox="1"/>
          <p:nvPr/>
        </p:nvSpPr>
        <p:spPr>
          <a:xfrm>
            <a:off x="4656310" y="5337264"/>
            <a:ext cx="3584956" cy="461665"/>
          </a:xfrm>
          <a:prstGeom prst="rect">
            <a:avLst/>
          </a:prstGeom>
          <a:noFill/>
        </p:spPr>
        <p:txBody>
          <a:bodyPr wrap="none" rtlCol="0">
            <a:spAutoFit/>
          </a:bodyPr>
          <a:lstStyle/>
          <a:p>
            <a:pPr defTabSz="914400"/>
            <a:r>
              <a:rPr lang="tr-TR" sz="1200" b="1" dirty="0" smtClean="0">
                <a:solidFill>
                  <a:srgbClr val="F79646">
                    <a:lumMod val="50000"/>
                  </a:srgbClr>
                </a:solidFill>
              </a:rPr>
              <a:t>Sınav anında yaşanan sorunlar bu alanda belirtilecek.</a:t>
            </a:r>
          </a:p>
          <a:p>
            <a:pPr defTabSz="914400"/>
            <a:endParaRPr lang="tr-TR" sz="1200" b="1" dirty="0">
              <a:solidFill>
                <a:srgbClr val="F79646">
                  <a:lumMod val="50000"/>
                </a:srgbClr>
              </a:solidFill>
            </a:endParaRPr>
          </a:p>
        </p:txBody>
      </p:sp>
      <p:sp>
        <p:nvSpPr>
          <p:cNvPr id="57" name="Metin kutusu 56"/>
          <p:cNvSpPr txBox="1"/>
          <p:nvPr/>
        </p:nvSpPr>
        <p:spPr>
          <a:xfrm>
            <a:off x="1495942" y="6520259"/>
            <a:ext cx="4169090" cy="276999"/>
          </a:xfrm>
          <a:prstGeom prst="rect">
            <a:avLst/>
          </a:prstGeom>
          <a:noFill/>
        </p:spPr>
        <p:txBody>
          <a:bodyPr wrap="none" rtlCol="0">
            <a:spAutoFit/>
          </a:bodyPr>
          <a:lstStyle/>
          <a:p>
            <a:pPr defTabSz="914400"/>
            <a:r>
              <a:rPr lang="tr-TR" sz="1200" b="1" dirty="0" smtClean="0">
                <a:solidFill>
                  <a:srgbClr val="C00000"/>
                </a:solidFill>
              </a:rPr>
              <a:t>Salon Başkanı ve Gözcü Kendi Alanlarını Doldurup İmzalayacak</a:t>
            </a:r>
            <a:endParaRPr lang="tr-TR" sz="1200" b="1" dirty="0">
              <a:solidFill>
                <a:srgbClr val="C00000"/>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33</a:t>
            </a:fld>
            <a:endParaRPr lang="en-US">
              <a:solidFill>
                <a:prstClr val="white"/>
              </a:solidFill>
            </a:endParaRPr>
          </a:p>
        </p:txBody>
      </p:sp>
    </p:spTree>
    <p:extLst>
      <p:ext uri="{BB962C8B-B14F-4D97-AF65-F5344CB8AC3E}">
        <p14:creationId xmlns="" xmlns:p14="http://schemas.microsoft.com/office/powerpoint/2010/main" val="12473356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r>
              <a:rPr lang="tr-TR" sz="4800" b="1" u="sng" dirty="0" smtClean="0">
                <a:solidFill>
                  <a:prstClr val="black"/>
                </a:solidFill>
                <a:effectLst>
                  <a:outerShdw blurRad="38100" dist="38100" dir="2700000" algn="tl">
                    <a:srgbClr val="000000">
                      <a:alpha val="43137"/>
                    </a:srgbClr>
                  </a:outerShdw>
                </a:effectLst>
              </a:rPr>
              <a:t>Salon </a:t>
            </a:r>
            <a:r>
              <a:rPr lang="tr-TR" sz="4800" b="1" u="sng" dirty="0">
                <a:solidFill>
                  <a:prstClr val="black"/>
                </a:solidFill>
                <a:effectLst>
                  <a:outerShdw blurRad="38100" dist="38100" dir="2700000" algn="tl">
                    <a:srgbClr val="000000">
                      <a:alpha val="43137"/>
                    </a:srgbClr>
                  </a:outerShdw>
                </a:effectLst>
              </a:rPr>
              <a:t>öğrenci yoklama </a:t>
            </a:r>
            <a:r>
              <a:rPr lang="tr-TR" sz="4800" b="1" u="sng" dirty="0" smtClean="0">
                <a:solidFill>
                  <a:prstClr val="black"/>
                </a:solidFill>
                <a:effectLst>
                  <a:outerShdw blurRad="38100" dist="38100" dir="2700000" algn="tl">
                    <a:srgbClr val="000000">
                      <a:alpha val="43137"/>
                    </a:srgbClr>
                  </a:outerShdw>
                </a:effectLst>
              </a:rPr>
              <a:t>listesine </a:t>
            </a:r>
            <a:r>
              <a:rPr lang="tr-TR" sz="4800" b="1" dirty="0" smtClean="0">
                <a:solidFill>
                  <a:srgbClr val="C00000"/>
                </a:solidFill>
                <a:effectLst>
                  <a:outerShdw blurRad="38100" dist="38100" dir="2700000" algn="tl">
                    <a:srgbClr val="000000">
                      <a:alpha val="43137"/>
                    </a:srgbClr>
                  </a:outerShdw>
                </a:effectLst>
              </a:rPr>
              <a:t>öğrencinin kitapçık türünü mutlaka yazınız.</a:t>
            </a:r>
            <a:endParaRPr lang="tr-TR" sz="4800" b="1" dirty="0" smtClean="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34</a:t>
            </a:fld>
            <a:endParaRPr lang="en-US">
              <a:solidFill>
                <a:prstClr val="white"/>
              </a:solidFill>
            </a:endParaRPr>
          </a:p>
        </p:txBody>
      </p:sp>
    </p:spTree>
    <p:extLst>
      <p:ext uri="{BB962C8B-B14F-4D97-AF65-F5344CB8AC3E}">
        <p14:creationId xmlns="" xmlns:p14="http://schemas.microsoft.com/office/powerpoint/2010/main" val="71445977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İçerik Yer Tutucusu"/>
          <p:cNvSpPr txBox="1">
            <a:spLocks/>
          </p:cNvSpPr>
          <p:nvPr/>
        </p:nvSpPr>
        <p:spPr>
          <a:xfrm>
            <a:off x="0" y="0"/>
            <a:ext cx="9144000" cy="5636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SzPct val="125000"/>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Clr>
                <a:srgbClr val="C00000"/>
              </a:buClr>
              <a:buFont typeface="Arial" pitchFamily="34" charset="0"/>
              <a:buNone/>
            </a:pPr>
            <a:r>
              <a:rPr lang="tr-TR" sz="3600" b="1" dirty="0" smtClean="0">
                <a:solidFill>
                  <a:srgbClr val="C00000"/>
                </a:solidFill>
                <a:effectLst>
                  <a:outerShdw blurRad="38100" dist="38100" dir="2700000" algn="tl">
                    <a:srgbClr val="000000">
                      <a:alpha val="43137"/>
                    </a:srgbClr>
                  </a:outerShdw>
                </a:effectLst>
              </a:rPr>
              <a:t>CEVAP KAĞITLARI </a:t>
            </a:r>
            <a:endParaRPr lang="tr-TR" sz="3600" b="1" dirty="0" smtClean="0">
              <a:solidFill>
                <a:srgbClr val="C00000"/>
              </a:solidFill>
            </a:endParaRP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Sınava göre </a:t>
            </a:r>
            <a:r>
              <a:rPr lang="tr-TR" sz="2600" b="1" dirty="0">
                <a:solidFill>
                  <a:srgbClr val="C00000"/>
                </a:solidFill>
                <a:effectLst>
                  <a:outerShdw blurRad="38100" dist="38100" dir="2700000" algn="tl">
                    <a:srgbClr val="000000">
                      <a:alpha val="43137"/>
                    </a:srgbClr>
                  </a:outerShdw>
                </a:effectLst>
              </a:rPr>
              <a:t>değişken </a:t>
            </a:r>
            <a:r>
              <a:rPr lang="tr-TR" sz="2600" b="1" dirty="0" smtClean="0">
                <a:solidFill>
                  <a:srgbClr val="C00000"/>
                </a:solidFill>
                <a:effectLst>
                  <a:outerShdw blurRad="38100" dist="38100" dir="2700000" algn="tl">
                    <a:srgbClr val="000000">
                      <a:alpha val="43137"/>
                    </a:srgbClr>
                  </a:outerShdw>
                </a:effectLst>
              </a:rPr>
              <a:t>olan cevap kağıtlarının </a:t>
            </a:r>
            <a:r>
              <a:rPr lang="tr-TR" sz="2600" b="1" dirty="0">
                <a:solidFill>
                  <a:srgbClr val="C00000"/>
                </a:solidFill>
                <a:effectLst>
                  <a:outerShdw blurRad="38100" dist="38100" dir="2700000" algn="tl">
                    <a:srgbClr val="000000">
                      <a:alpha val="43137"/>
                    </a:srgbClr>
                  </a:outerShdw>
                </a:effectLst>
              </a:rPr>
              <a:t>standart </a:t>
            </a:r>
            <a:r>
              <a:rPr lang="tr-TR" sz="2600" b="1" dirty="0" smtClean="0">
                <a:solidFill>
                  <a:srgbClr val="C00000"/>
                </a:solidFill>
                <a:effectLst>
                  <a:outerShdw blurRad="38100" dist="38100" dir="2700000" algn="tl">
                    <a:srgbClr val="000000">
                      <a:alpha val="43137"/>
                    </a:srgbClr>
                  </a:outerShdw>
                </a:effectLst>
              </a:rPr>
              <a:t>bir görünüme ve yapıya sahip olması hedeflenmiş ve </a:t>
            </a:r>
            <a:r>
              <a:rPr lang="tr-TR" sz="2600" b="1" dirty="0" smtClean="0">
                <a:solidFill>
                  <a:prstClr val="black"/>
                </a:solidFill>
                <a:effectLst>
                  <a:outerShdw blurRad="38100" dist="38100" dir="2700000" algn="tl">
                    <a:srgbClr val="000000">
                      <a:alpha val="43137"/>
                    </a:srgbClr>
                  </a:outerShdw>
                </a:effectLst>
              </a:rPr>
              <a:t>yeni düzenlemeler </a:t>
            </a:r>
            <a:r>
              <a:rPr lang="tr-TR" sz="2600" b="1" dirty="0" smtClean="0">
                <a:solidFill>
                  <a:srgbClr val="C00000"/>
                </a:solidFill>
                <a:effectLst>
                  <a:outerShdw blurRad="38100" dist="38100" dir="2700000" algn="tl">
                    <a:srgbClr val="000000">
                      <a:alpha val="43137"/>
                    </a:srgbClr>
                  </a:outerShdw>
                </a:effectLst>
              </a:rPr>
              <a:t>yapılmıştır.</a:t>
            </a: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Cevap kağıtları ve Salon Yoklama listeleri ile çapraz kontroller yapılabilmesi için  </a:t>
            </a:r>
            <a:r>
              <a:rPr lang="tr-TR" sz="2600" b="1" dirty="0" smtClean="0">
                <a:solidFill>
                  <a:prstClr val="black"/>
                </a:solidFill>
                <a:effectLst>
                  <a:outerShdw blurRad="38100" dist="38100" dir="2700000" algn="tl">
                    <a:srgbClr val="000000">
                      <a:alpha val="43137"/>
                    </a:srgbClr>
                  </a:outerShdw>
                </a:effectLst>
              </a:rPr>
              <a:t>barkod, </a:t>
            </a:r>
            <a:r>
              <a:rPr lang="tr-TR" sz="2600" b="1" dirty="0" err="1" smtClean="0">
                <a:solidFill>
                  <a:prstClr val="black"/>
                </a:solidFill>
                <a:effectLst>
                  <a:outerShdw blurRad="38100" dist="38100" dir="2700000" algn="tl">
                    <a:srgbClr val="000000">
                      <a:alpha val="43137"/>
                    </a:srgbClr>
                  </a:outerShdw>
                </a:effectLst>
              </a:rPr>
              <a:t>karekod</a:t>
            </a:r>
            <a:r>
              <a:rPr lang="tr-TR" sz="2600" b="1" dirty="0" smtClean="0">
                <a:solidFill>
                  <a:prstClr val="black"/>
                </a:solidFill>
                <a:effectLst>
                  <a:outerShdw blurRad="38100" dist="38100" dir="2700000" algn="tl">
                    <a:srgbClr val="000000">
                      <a:alpha val="43137"/>
                    </a:srgbClr>
                  </a:outerShdw>
                </a:effectLst>
              </a:rPr>
              <a:t> alanlar</a:t>
            </a:r>
            <a:r>
              <a:rPr lang="tr-TR" sz="2600" b="1" dirty="0" smtClean="0">
                <a:solidFill>
                  <a:srgbClr val="C00000"/>
                </a:solidFill>
                <a:effectLst>
                  <a:outerShdw blurRad="38100" dist="38100" dir="2700000" algn="tl">
                    <a:srgbClr val="000000">
                      <a:alpha val="43137"/>
                    </a:srgbClr>
                  </a:outerShdw>
                </a:effectLst>
              </a:rPr>
              <a:t>  kullanılmaya başlanmıştır.</a:t>
            </a:r>
          </a:p>
          <a:p>
            <a:pPr>
              <a:lnSpc>
                <a:spcPct val="150000"/>
              </a:lnSpc>
              <a:buClr>
                <a:srgbClr val="C00000"/>
              </a:buClr>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rPr>
              <a:t>Bu nedenle cevap kağıtları üzerindeki hazır kodlanmış alanlar ile barkod</a:t>
            </a:r>
            <a:r>
              <a:rPr lang="tr-TR" sz="2600" b="1" dirty="0">
                <a:solidFill>
                  <a:srgbClr val="C00000"/>
                </a:solidFill>
                <a:effectLst>
                  <a:outerShdw blurRad="38100" dist="38100" dir="2700000" algn="tl">
                    <a:srgbClr val="000000">
                      <a:alpha val="43137"/>
                    </a:srgbClr>
                  </a:outerShdw>
                </a:effectLst>
              </a:rPr>
              <a:t>, </a:t>
            </a:r>
            <a:r>
              <a:rPr lang="tr-TR" sz="2600" b="1" dirty="0" err="1">
                <a:solidFill>
                  <a:srgbClr val="C00000"/>
                </a:solidFill>
                <a:effectLst>
                  <a:outerShdw blurRad="38100" dist="38100" dir="2700000" algn="tl">
                    <a:srgbClr val="000000">
                      <a:alpha val="43137"/>
                    </a:srgbClr>
                  </a:outerShdw>
                </a:effectLst>
              </a:rPr>
              <a:t>karekod</a:t>
            </a:r>
            <a:r>
              <a:rPr lang="tr-TR" sz="2600" b="1" dirty="0">
                <a:solidFill>
                  <a:srgbClr val="C00000"/>
                </a:solidFill>
                <a:effectLst>
                  <a:outerShdw blurRad="38100" dist="38100" dir="2700000" algn="tl">
                    <a:srgbClr val="000000">
                      <a:alpha val="43137"/>
                    </a:srgbClr>
                  </a:outerShdw>
                </a:effectLst>
              </a:rPr>
              <a:t> </a:t>
            </a:r>
            <a:r>
              <a:rPr lang="tr-TR" sz="2600" b="1" dirty="0" smtClean="0">
                <a:solidFill>
                  <a:srgbClr val="C00000"/>
                </a:solidFill>
                <a:effectLst>
                  <a:outerShdw blurRad="38100" dist="38100" dir="2700000" algn="tl">
                    <a:srgbClr val="000000">
                      <a:alpha val="43137"/>
                    </a:srgbClr>
                  </a:outerShdw>
                </a:effectLst>
              </a:rPr>
              <a:t>alanlar üzerinde </a:t>
            </a:r>
            <a:r>
              <a:rPr lang="tr-TR" sz="2600" b="1" dirty="0" smtClean="0">
                <a:solidFill>
                  <a:prstClr val="black"/>
                </a:solidFill>
                <a:effectLst>
                  <a:outerShdw blurRad="38100" dist="38100" dir="2700000" algn="tl">
                    <a:srgbClr val="000000">
                      <a:alpha val="43137"/>
                    </a:srgbClr>
                  </a:outerShdw>
                </a:effectLst>
              </a:rPr>
              <a:t>kesinlikle karalama yapılmayacaktır.</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35</a:t>
            </a:fld>
            <a:endParaRPr lang="en-US">
              <a:solidFill>
                <a:prstClr val="white"/>
              </a:solidFill>
            </a:endParaRPr>
          </a:p>
        </p:txBody>
      </p:sp>
    </p:spTree>
    <p:extLst>
      <p:ext uri="{BB962C8B-B14F-4D97-AF65-F5344CB8AC3E}">
        <p14:creationId xmlns="" xmlns:p14="http://schemas.microsoft.com/office/powerpoint/2010/main" val="80899831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Yuvarlatılmış Dikdörtgen 4"/>
          <p:cNvSpPr/>
          <p:nvPr/>
        </p:nvSpPr>
        <p:spPr>
          <a:xfrm>
            <a:off x="257433" y="332656"/>
            <a:ext cx="5970751" cy="1831179"/>
          </a:xfrm>
          <a:prstGeom prst="roundRect">
            <a:avLst/>
          </a:prstGeom>
          <a:solidFill>
            <a:schemeClr val="lt1">
              <a:alpha val="0"/>
            </a:schemeClr>
          </a:solidFill>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6" name="Yuvarlatılmış Dikdörtgen 5"/>
          <p:cNvSpPr/>
          <p:nvPr/>
        </p:nvSpPr>
        <p:spPr>
          <a:xfrm>
            <a:off x="6300192" y="116632"/>
            <a:ext cx="2586107" cy="3024336"/>
          </a:xfrm>
          <a:prstGeom prst="roundRect">
            <a:avLst/>
          </a:prstGeom>
          <a:solidFill>
            <a:schemeClr val="lt1">
              <a:alpha val="0"/>
            </a:schemeClr>
          </a:solidFill>
          <a:ln w="381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7" name="Yuvarlatılmış Dikdörtgen 6"/>
          <p:cNvSpPr/>
          <p:nvPr/>
        </p:nvSpPr>
        <p:spPr>
          <a:xfrm>
            <a:off x="395536" y="2163835"/>
            <a:ext cx="1872208" cy="3024336"/>
          </a:xfrm>
          <a:prstGeom prst="roundRect">
            <a:avLst/>
          </a:prstGeom>
          <a:solidFill>
            <a:schemeClr val="lt1">
              <a:alpha val="0"/>
            </a:schemeClr>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8" name="Yuvarlatılmış Dikdörtgen 7"/>
          <p:cNvSpPr/>
          <p:nvPr/>
        </p:nvSpPr>
        <p:spPr>
          <a:xfrm>
            <a:off x="4572000" y="4077072"/>
            <a:ext cx="4314299" cy="1255115"/>
          </a:xfrm>
          <a:prstGeom prst="roundRect">
            <a:avLst/>
          </a:prstGeom>
          <a:solidFill>
            <a:schemeClr val="lt1">
              <a:alpha val="0"/>
            </a:schemeClr>
          </a:solidFill>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9" name="Yuvarlatılmış Dikdörtgen 8"/>
          <p:cNvSpPr/>
          <p:nvPr/>
        </p:nvSpPr>
        <p:spPr>
          <a:xfrm>
            <a:off x="395537" y="5411702"/>
            <a:ext cx="2520280" cy="1446298"/>
          </a:xfrm>
          <a:prstGeom prst="roundRect">
            <a:avLst/>
          </a:prstGeom>
          <a:solidFill>
            <a:schemeClr val="lt1">
              <a:alpha val="0"/>
            </a:schemeClr>
          </a:solidFill>
          <a:ln w="381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10" name="Yuvarlatılmış Dikdörtgen 9"/>
          <p:cNvSpPr/>
          <p:nvPr/>
        </p:nvSpPr>
        <p:spPr>
          <a:xfrm>
            <a:off x="2979032" y="5367078"/>
            <a:ext cx="5833757" cy="1446298"/>
          </a:xfrm>
          <a:prstGeom prst="roundRect">
            <a:avLst/>
          </a:prstGeom>
          <a:solidFill>
            <a:schemeClr val="lt1">
              <a:alpha val="0"/>
            </a:schemeClr>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endParaRPr lang="tr-TR" dirty="0">
              <a:solidFill>
                <a:prstClr val="black"/>
              </a:solidFill>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36</a:t>
            </a:fld>
            <a:endParaRPr lang="en-US">
              <a:solidFill>
                <a:prstClr val="white"/>
              </a:solidFill>
            </a:endParaRPr>
          </a:p>
        </p:txBody>
      </p:sp>
    </p:spTree>
    <p:extLst>
      <p:ext uri="{BB962C8B-B14F-4D97-AF65-F5344CB8AC3E}">
        <p14:creationId xmlns="" xmlns:p14="http://schemas.microsoft.com/office/powerpoint/2010/main" val="272542494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cxnSp>
        <p:nvCxnSpPr>
          <p:cNvPr id="3" name="Düz Ok Bağlayıcısı 2"/>
          <p:cNvCxnSpPr/>
          <p:nvPr/>
        </p:nvCxnSpPr>
        <p:spPr>
          <a:xfrm>
            <a:off x="2123728" y="1844824"/>
            <a:ext cx="4896544" cy="25922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Düz Ok Bağlayıcısı 11"/>
          <p:cNvCxnSpPr/>
          <p:nvPr/>
        </p:nvCxnSpPr>
        <p:spPr>
          <a:xfrm flipH="1">
            <a:off x="8676456" y="404664"/>
            <a:ext cx="216024" cy="468052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Düz Ok Bağlayıcısı 14"/>
          <p:cNvCxnSpPr/>
          <p:nvPr/>
        </p:nvCxnSpPr>
        <p:spPr>
          <a:xfrm>
            <a:off x="7884368" y="2924944"/>
            <a:ext cx="792088" cy="129614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Düz Ok Bağlayıcısı 17"/>
          <p:cNvCxnSpPr/>
          <p:nvPr/>
        </p:nvCxnSpPr>
        <p:spPr>
          <a:xfrm>
            <a:off x="4139952" y="2060848"/>
            <a:ext cx="4536504" cy="21602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Metin kutusu 18"/>
          <p:cNvSpPr txBox="1"/>
          <p:nvPr/>
        </p:nvSpPr>
        <p:spPr>
          <a:xfrm>
            <a:off x="5148064" y="404664"/>
            <a:ext cx="963918" cy="646331"/>
          </a:xfrm>
          <a:prstGeom prst="rect">
            <a:avLst/>
          </a:prstGeom>
          <a:noFill/>
        </p:spPr>
        <p:txBody>
          <a:bodyPr wrap="none" rtlCol="0">
            <a:spAutoFit/>
          </a:bodyPr>
          <a:lstStyle/>
          <a:p>
            <a:pPr algn="ctr" defTabSz="914400"/>
            <a:r>
              <a:rPr lang="tr-TR" dirty="0" smtClean="0">
                <a:solidFill>
                  <a:srgbClr val="C00000"/>
                </a:solidFill>
              </a:rPr>
              <a:t>Öğrenci </a:t>
            </a:r>
          </a:p>
          <a:p>
            <a:pPr algn="ctr" defTabSz="914400"/>
            <a:r>
              <a:rPr lang="tr-TR" dirty="0" smtClean="0">
                <a:solidFill>
                  <a:srgbClr val="C00000"/>
                </a:solidFill>
              </a:rPr>
              <a:t>Resmi</a:t>
            </a:r>
            <a:endParaRPr lang="tr-TR" dirty="0">
              <a:solidFill>
                <a:srgbClr val="C00000"/>
              </a:solidFill>
            </a:endParaRPr>
          </a:p>
        </p:txBody>
      </p:sp>
      <p:sp>
        <p:nvSpPr>
          <p:cNvPr id="20" name="Metin kutusu 19"/>
          <p:cNvSpPr txBox="1"/>
          <p:nvPr/>
        </p:nvSpPr>
        <p:spPr>
          <a:xfrm>
            <a:off x="1907704" y="3140968"/>
            <a:ext cx="1918026" cy="369332"/>
          </a:xfrm>
          <a:prstGeom prst="rect">
            <a:avLst/>
          </a:prstGeom>
          <a:noFill/>
        </p:spPr>
        <p:txBody>
          <a:bodyPr wrap="none" rtlCol="0">
            <a:spAutoFit/>
          </a:bodyPr>
          <a:lstStyle/>
          <a:p>
            <a:pPr algn="ctr" defTabSz="914400"/>
            <a:r>
              <a:rPr lang="tr-TR" dirty="0" smtClean="0">
                <a:solidFill>
                  <a:srgbClr val="4C6C55"/>
                </a:solidFill>
              </a:rPr>
              <a:t>Kitapçık Türü Alanı</a:t>
            </a:r>
            <a:endParaRPr lang="tr-TR" dirty="0">
              <a:solidFill>
                <a:srgbClr val="4C6C55"/>
              </a:solidFill>
            </a:endParaRPr>
          </a:p>
        </p:txBody>
      </p:sp>
      <p:sp>
        <p:nvSpPr>
          <p:cNvPr id="21" name="Metin kutusu 20"/>
          <p:cNvSpPr txBox="1"/>
          <p:nvPr/>
        </p:nvSpPr>
        <p:spPr>
          <a:xfrm>
            <a:off x="1907704" y="3789040"/>
            <a:ext cx="1738233" cy="369332"/>
          </a:xfrm>
          <a:prstGeom prst="rect">
            <a:avLst/>
          </a:prstGeom>
          <a:noFill/>
        </p:spPr>
        <p:txBody>
          <a:bodyPr wrap="none" rtlCol="0">
            <a:spAutoFit/>
          </a:bodyPr>
          <a:lstStyle/>
          <a:p>
            <a:pPr algn="ctr" defTabSz="914400"/>
            <a:r>
              <a:rPr lang="tr-TR" dirty="0" smtClean="0">
                <a:solidFill>
                  <a:srgbClr val="99555A"/>
                </a:solidFill>
              </a:rPr>
              <a:t>Cevaplama Alanı</a:t>
            </a:r>
            <a:endParaRPr lang="tr-TR" dirty="0">
              <a:solidFill>
                <a:srgbClr val="99555A"/>
              </a:solidFill>
            </a:endParaRPr>
          </a:p>
        </p:txBody>
      </p:sp>
      <p:cxnSp>
        <p:nvCxnSpPr>
          <p:cNvPr id="23" name="Düz Ok Bağlayıcısı 22"/>
          <p:cNvCxnSpPr/>
          <p:nvPr/>
        </p:nvCxnSpPr>
        <p:spPr>
          <a:xfrm flipH="1">
            <a:off x="1619672" y="3789040"/>
            <a:ext cx="50405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Metin kutusu 23"/>
          <p:cNvSpPr txBox="1"/>
          <p:nvPr/>
        </p:nvSpPr>
        <p:spPr>
          <a:xfrm>
            <a:off x="435213" y="4907775"/>
            <a:ext cx="2368918" cy="646331"/>
          </a:xfrm>
          <a:prstGeom prst="rect">
            <a:avLst/>
          </a:prstGeom>
          <a:noFill/>
        </p:spPr>
        <p:txBody>
          <a:bodyPr wrap="none" rtlCol="0">
            <a:spAutoFit/>
          </a:bodyPr>
          <a:lstStyle/>
          <a:p>
            <a:pPr algn="ctr" defTabSz="914400"/>
            <a:r>
              <a:rPr lang="tr-TR" dirty="0" smtClean="0">
                <a:solidFill>
                  <a:srgbClr val="F79646">
                    <a:lumMod val="50000"/>
                  </a:srgbClr>
                </a:solidFill>
              </a:rPr>
              <a:t>Öğrenci Sınava Girmedi</a:t>
            </a:r>
          </a:p>
          <a:p>
            <a:pPr algn="ctr" defTabSz="914400"/>
            <a:r>
              <a:rPr lang="tr-TR" dirty="0" smtClean="0">
                <a:solidFill>
                  <a:srgbClr val="F79646">
                    <a:lumMod val="50000"/>
                  </a:srgbClr>
                </a:solidFill>
              </a:rPr>
              <a:t>Alanı</a:t>
            </a:r>
            <a:endParaRPr lang="tr-TR" dirty="0">
              <a:solidFill>
                <a:srgbClr val="F79646">
                  <a:lumMod val="50000"/>
                </a:srgbClr>
              </a:solidFill>
            </a:endParaRPr>
          </a:p>
        </p:txBody>
      </p:sp>
      <p:cxnSp>
        <p:nvCxnSpPr>
          <p:cNvPr id="26" name="Düz Ok Bağlayıcısı 25"/>
          <p:cNvCxnSpPr/>
          <p:nvPr/>
        </p:nvCxnSpPr>
        <p:spPr>
          <a:xfrm>
            <a:off x="2123728" y="5230941"/>
            <a:ext cx="0" cy="646331"/>
          </a:xfrm>
          <a:prstGeom prst="straightConnector1">
            <a:avLst/>
          </a:prstGeom>
          <a:ln>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5" name="Slayt Numarası Yer Tutucusu 4"/>
          <p:cNvSpPr>
            <a:spLocks noGrp="1"/>
          </p:cNvSpPr>
          <p:nvPr>
            <p:ph type="sldNum" sz="quarter" idx="12"/>
          </p:nvPr>
        </p:nvSpPr>
        <p:spPr/>
        <p:txBody>
          <a:bodyPr/>
          <a:lstStyle/>
          <a:p>
            <a:fld id="{B44737E5-34DD-F042-87ED-8A76D422210D}" type="slidenum">
              <a:rPr lang="en-US" smtClean="0">
                <a:solidFill>
                  <a:prstClr val="white"/>
                </a:solidFill>
              </a:rPr>
              <a:pPr/>
              <a:t>37</a:t>
            </a:fld>
            <a:endParaRPr lang="en-US">
              <a:solidFill>
                <a:prstClr val="white"/>
              </a:solidFill>
            </a:endParaRPr>
          </a:p>
        </p:txBody>
      </p:sp>
    </p:spTree>
    <p:extLst>
      <p:ext uri="{BB962C8B-B14F-4D97-AF65-F5344CB8AC3E}">
        <p14:creationId xmlns="" xmlns:p14="http://schemas.microsoft.com/office/powerpoint/2010/main" val="2058257808"/>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2"/>
            <a:ext cx="8937522" cy="6211272"/>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Öğrenciler, </a:t>
            </a:r>
            <a:r>
              <a:rPr lang="tr-TR" sz="2400" b="1" dirty="0">
                <a:solidFill>
                  <a:srgbClr val="C00000"/>
                </a:solidFill>
                <a:effectLst>
                  <a:outerShdw blurRad="38100" dist="38100" dir="2700000" algn="tl">
                    <a:srgbClr val="000000">
                      <a:alpha val="43137"/>
                    </a:srgbClr>
                  </a:outerShdw>
                </a:effectLst>
                <a:latin typeface="Calibri"/>
              </a:rPr>
              <a:t>cevap kâğıdı üzerindeki </a:t>
            </a:r>
            <a:r>
              <a:rPr lang="tr-TR" sz="2400" b="1" dirty="0" smtClean="0">
                <a:solidFill>
                  <a:srgbClr val="C00000"/>
                </a:solidFill>
                <a:effectLst>
                  <a:outerShdw blurRad="38100" dist="38100" dir="2700000" algn="tl">
                    <a:srgbClr val="000000">
                      <a:alpha val="43137"/>
                    </a:srgbClr>
                  </a:outerShdw>
                </a:effectLst>
                <a:latin typeface="Calibri"/>
              </a:rPr>
              <a:t>kitapçık türü ve cevap bilgileri işaretlemelerini </a:t>
            </a:r>
            <a:r>
              <a:rPr lang="tr-TR" sz="2400" b="1" dirty="0" smtClean="0">
                <a:solidFill>
                  <a:prstClr val="black"/>
                </a:solidFill>
                <a:effectLst>
                  <a:outerShdw blurRad="38100" dist="38100" dir="2700000" algn="tl">
                    <a:srgbClr val="000000">
                      <a:alpha val="43137"/>
                    </a:srgbClr>
                  </a:outerShdw>
                </a:effectLst>
                <a:latin typeface="Calibri"/>
              </a:rPr>
              <a:t>kurşun </a:t>
            </a:r>
            <a:r>
              <a:rPr lang="tr-TR" sz="2400" b="1" dirty="0">
                <a:solidFill>
                  <a:prstClr val="black"/>
                </a:solidFill>
                <a:effectLst>
                  <a:outerShdw blurRad="38100" dist="38100" dir="2700000" algn="tl">
                    <a:srgbClr val="000000">
                      <a:alpha val="43137"/>
                    </a:srgbClr>
                  </a:outerShdw>
                </a:effectLst>
                <a:latin typeface="Calibri"/>
              </a:rPr>
              <a:t>kalemle </a:t>
            </a:r>
            <a:r>
              <a:rPr lang="tr-TR" sz="2400" b="1" dirty="0" smtClean="0">
                <a:solidFill>
                  <a:srgbClr val="C00000"/>
                </a:solidFill>
                <a:effectLst>
                  <a:outerShdw blurRad="38100" dist="38100" dir="2700000" algn="tl">
                    <a:srgbClr val="000000">
                      <a:alpha val="43137"/>
                    </a:srgbClr>
                  </a:outerShdw>
                </a:effectLst>
                <a:latin typeface="Calibri"/>
              </a:rPr>
              <a:t>yapacaklardır.</a:t>
            </a:r>
          </a:p>
          <a:p>
            <a:pPr marL="342900" indent="-342900" algn="just">
              <a:lnSpc>
                <a:spcPct val="150000"/>
              </a:lnSpc>
              <a:buFont typeface="Wingdings" pitchFamily="2" charset="2"/>
              <a:buChar char="Ø"/>
            </a:pPr>
            <a:r>
              <a:rPr lang="tr-TR" sz="2400" b="1" dirty="0" smtClean="0">
                <a:solidFill>
                  <a:prstClr val="black"/>
                </a:solidFill>
                <a:effectLst>
                  <a:outerShdw blurRad="38100" dist="38100" dir="2700000" algn="tl">
                    <a:srgbClr val="000000">
                      <a:alpha val="43137"/>
                    </a:srgbClr>
                  </a:outerShdw>
                </a:effectLst>
                <a:latin typeface="Calibri"/>
              </a:rPr>
              <a:t>Çift </a:t>
            </a:r>
            <a:r>
              <a:rPr lang="tr-TR" sz="2400" b="1" dirty="0">
                <a:solidFill>
                  <a:prstClr val="black"/>
                </a:solidFill>
                <a:effectLst>
                  <a:outerShdw blurRad="38100" dist="38100" dir="2700000" algn="tl">
                    <a:srgbClr val="000000">
                      <a:alpha val="43137"/>
                    </a:srgbClr>
                  </a:outerShdw>
                </a:effectLst>
                <a:latin typeface="Calibri"/>
              </a:rPr>
              <a:t>işaretlenmiş </a:t>
            </a:r>
            <a:r>
              <a:rPr lang="tr-TR" sz="2400" b="1" dirty="0">
                <a:solidFill>
                  <a:srgbClr val="C00000"/>
                </a:solidFill>
                <a:effectLst>
                  <a:outerShdw blurRad="38100" dist="38100" dir="2700000" algn="tl">
                    <a:srgbClr val="000000">
                      <a:alpha val="43137"/>
                    </a:srgbClr>
                  </a:outerShdw>
                </a:effectLst>
                <a:latin typeface="Calibri"/>
              </a:rPr>
              <a:t>veya </a:t>
            </a:r>
            <a:r>
              <a:rPr lang="tr-TR" sz="2400" b="1" dirty="0" smtClean="0">
                <a:solidFill>
                  <a:prstClr val="black"/>
                </a:solidFill>
                <a:effectLst>
                  <a:outerShdw blurRad="38100" dist="38100" dir="2700000" algn="tl">
                    <a:srgbClr val="000000">
                      <a:alpha val="43137"/>
                    </a:srgbClr>
                  </a:outerShdw>
                </a:effectLst>
                <a:latin typeface="Calibri"/>
              </a:rPr>
              <a:t>iyi </a:t>
            </a:r>
            <a:r>
              <a:rPr lang="tr-TR" sz="2400" b="1" dirty="0">
                <a:solidFill>
                  <a:prstClr val="black"/>
                </a:solidFill>
                <a:effectLst>
                  <a:outerShdw blurRad="38100" dist="38100" dir="2700000" algn="tl">
                    <a:srgbClr val="000000">
                      <a:alpha val="43137"/>
                    </a:srgbClr>
                  </a:outerShdw>
                </a:effectLst>
                <a:latin typeface="Calibri"/>
              </a:rPr>
              <a:t>silinmemiş cevaplar </a:t>
            </a:r>
            <a:r>
              <a:rPr lang="tr-TR" sz="2400" b="1" dirty="0" smtClean="0">
                <a:solidFill>
                  <a:srgbClr val="C00000"/>
                </a:solidFill>
                <a:effectLst>
                  <a:outerShdw blurRad="38100" dist="38100" dir="2700000" algn="tl">
                    <a:srgbClr val="000000">
                      <a:alpha val="43137"/>
                    </a:srgbClr>
                  </a:outerShdw>
                </a:effectLst>
                <a:latin typeface="Calibri"/>
              </a:rPr>
              <a:t>optik </a:t>
            </a:r>
            <a:r>
              <a:rPr lang="tr-TR" sz="2400" b="1" dirty="0">
                <a:solidFill>
                  <a:srgbClr val="C00000"/>
                </a:solidFill>
                <a:effectLst>
                  <a:outerShdw blurRad="38100" dist="38100" dir="2700000" algn="tl">
                    <a:srgbClr val="000000">
                      <a:alpha val="43137"/>
                    </a:srgbClr>
                  </a:outerShdw>
                </a:effectLst>
                <a:latin typeface="Calibri"/>
              </a:rPr>
              <a:t>okuyucular tarafından </a:t>
            </a:r>
            <a:r>
              <a:rPr lang="tr-TR" sz="2400" b="1" dirty="0" smtClean="0">
                <a:solidFill>
                  <a:srgbClr val="C00000"/>
                </a:solidFill>
                <a:effectLst>
                  <a:outerShdw blurRad="38100" dist="38100" dir="2700000" algn="tl">
                    <a:srgbClr val="000000">
                      <a:alpha val="43137"/>
                    </a:srgbClr>
                  </a:outerShdw>
                </a:effectLst>
                <a:latin typeface="Calibri"/>
              </a:rPr>
              <a:t>yanlış </a:t>
            </a:r>
            <a:r>
              <a:rPr lang="tr-TR" sz="2400" b="1" dirty="0">
                <a:solidFill>
                  <a:srgbClr val="C00000"/>
                </a:solidFill>
                <a:effectLst>
                  <a:outerShdw blurRad="38100" dist="38100" dir="2700000" algn="tl">
                    <a:srgbClr val="000000">
                      <a:alpha val="43137"/>
                    </a:srgbClr>
                  </a:outerShdw>
                </a:effectLst>
                <a:latin typeface="Calibri"/>
              </a:rPr>
              <a:t>cevap </a:t>
            </a:r>
            <a:r>
              <a:rPr lang="tr-TR" sz="2400" b="1" dirty="0" smtClean="0">
                <a:solidFill>
                  <a:srgbClr val="C00000"/>
                </a:solidFill>
                <a:effectLst>
                  <a:outerShdw blurRad="38100" dist="38100" dir="2700000" algn="tl">
                    <a:srgbClr val="000000">
                      <a:alpha val="43137"/>
                    </a:srgbClr>
                  </a:outerShdw>
                </a:effectLst>
                <a:latin typeface="Calibri"/>
              </a:rPr>
              <a:t>olarak değerlendirilecektir.</a:t>
            </a:r>
          </a:p>
          <a:p>
            <a:pPr marL="342900" indent="-3429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Cevap </a:t>
            </a:r>
            <a:r>
              <a:rPr lang="tr-TR" sz="2400" b="1" dirty="0">
                <a:solidFill>
                  <a:srgbClr val="C00000"/>
                </a:solidFill>
                <a:effectLst>
                  <a:outerShdw blurRad="38100" dist="38100" dir="2700000" algn="tl">
                    <a:srgbClr val="000000">
                      <a:alpha val="43137"/>
                    </a:srgbClr>
                  </a:outerShdw>
                </a:effectLst>
                <a:latin typeface="Calibri"/>
              </a:rPr>
              <a:t>kâğıdına işaretlenmeyen cevaplar değerlendirmeye </a:t>
            </a:r>
            <a:r>
              <a:rPr lang="tr-TR" sz="2400" b="1" dirty="0">
                <a:solidFill>
                  <a:prstClr val="black"/>
                </a:solidFill>
                <a:effectLst>
                  <a:outerShdw blurRad="38100" dist="38100" dir="2700000" algn="tl">
                    <a:srgbClr val="000000">
                      <a:alpha val="43137"/>
                    </a:srgbClr>
                  </a:outerShdw>
                </a:effectLst>
                <a:latin typeface="Calibri"/>
              </a:rPr>
              <a:t>alınmayacaktır.</a:t>
            </a:r>
            <a:r>
              <a:rPr lang="tr-TR" sz="2400" b="1" dirty="0">
                <a:solidFill>
                  <a:srgbClr val="C00000"/>
                </a:solidFill>
                <a:effectLst>
                  <a:outerShdw blurRad="38100" dist="38100" dir="2700000" algn="tl">
                    <a:srgbClr val="000000">
                      <a:alpha val="43137"/>
                    </a:srgbClr>
                  </a:outerShdw>
                </a:effectLst>
                <a:latin typeface="Calibri"/>
              </a:rPr>
              <a:t> </a:t>
            </a:r>
          </a:p>
          <a:p>
            <a:pPr marL="342900" indent="-342900" algn="just">
              <a:lnSpc>
                <a:spcPct val="1500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Yedek </a:t>
            </a:r>
            <a:r>
              <a:rPr lang="tr-TR" sz="2400" b="1" dirty="0">
                <a:solidFill>
                  <a:srgbClr val="C00000"/>
                </a:solidFill>
                <a:effectLst>
                  <a:outerShdw blurRad="38100" dist="38100" dir="2700000" algn="tl">
                    <a:srgbClr val="000000">
                      <a:alpha val="43137"/>
                    </a:srgbClr>
                  </a:outerShdw>
                </a:effectLst>
                <a:latin typeface="Calibri"/>
              </a:rPr>
              <a:t>salonda sınava alınan öğrencilerin </a:t>
            </a:r>
            <a:r>
              <a:rPr lang="tr-TR" sz="2400" b="1" dirty="0">
                <a:solidFill>
                  <a:prstClr val="black"/>
                </a:solidFill>
                <a:effectLst>
                  <a:outerShdw blurRad="38100" dist="38100" dir="2700000" algn="tl">
                    <a:srgbClr val="000000">
                      <a:alpha val="43137"/>
                    </a:srgbClr>
                  </a:outerShdw>
                </a:effectLst>
                <a:latin typeface="Calibri"/>
              </a:rPr>
              <a:t>cevap kağıtları, </a:t>
            </a:r>
            <a:r>
              <a:rPr lang="tr-TR" sz="2400" b="1" dirty="0">
                <a:solidFill>
                  <a:srgbClr val="C00000"/>
                </a:solidFill>
                <a:effectLst>
                  <a:outerShdw blurRad="38100" dist="38100" dir="2700000" algn="tl">
                    <a:srgbClr val="000000">
                      <a:alpha val="43137"/>
                    </a:srgbClr>
                  </a:outerShdw>
                </a:effectLst>
                <a:latin typeface="Calibri"/>
              </a:rPr>
              <a:t>öğrenci bilgileri kodlanmadan boş olarak gönderileceği için </a:t>
            </a:r>
            <a:r>
              <a:rPr lang="tr-TR" sz="2400" b="1" dirty="0" smtClean="0">
                <a:solidFill>
                  <a:srgbClr val="C00000"/>
                </a:solidFill>
                <a:effectLst>
                  <a:outerShdw blurRad="38100" dist="38100" dir="2700000" algn="tl">
                    <a:srgbClr val="000000">
                      <a:alpha val="43137"/>
                    </a:srgbClr>
                  </a:outerShdw>
                </a:effectLst>
                <a:latin typeface="Calibri"/>
              </a:rPr>
              <a:t>bilgilerinin </a:t>
            </a:r>
            <a:r>
              <a:rPr lang="tr-TR" sz="2400" b="1" dirty="0">
                <a:solidFill>
                  <a:srgbClr val="C00000"/>
                </a:solidFill>
                <a:effectLst>
                  <a:outerShdw blurRad="38100" dist="38100" dir="2700000" algn="tl">
                    <a:srgbClr val="000000">
                      <a:alpha val="43137"/>
                    </a:srgbClr>
                  </a:outerShdw>
                </a:effectLst>
                <a:latin typeface="Calibri"/>
              </a:rPr>
              <a:t>öğrenci tarafından tam ve eksiksiz olarak </a:t>
            </a:r>
            <a:r>
              <a:rPr lang="tr-TR" sz="2400" b="1" dirty="0" smtClean="0">
                <a:solidFill>
                  <a:srgbClr val="C00000"/>
                </a:solidFill>
                <a:effectLst>
                  <a:outerShdw blurRad="38100" dist="38100" dir="2700000" algn="tl">
                    <a:srgbClr val="000000">
                      <a:alpha val="43137"/>
                    </a:srgbClr>
                  </a:outerShdw>
                </a:effectLst>
                <a:latin typeface="Calibri"/>
              </a:rPr>
              <a:t>kodlanması ve salon görevlileri ile bina </a:t>
            </a:r>
            <a:r>
              <a:rPr lang="tr-TR" sz="2400" b="1" dirty="0">
                <a:solidFill>
                  <a:srgbClr val="C00000"/>
                </a:solidFill>
                <a:effectLst>
                  <a:outerShdw blurRad="38100" dist="38100" dir="2700000" algn="tl">
                    <a:srgbClr val="000000">
                      <a:alpha val="43137"/>
                    </a:srgbClr>
                  </a:outerShdw>
                </a:effectLst>
                <a:latin typeface="Calibri"/>
              </a:rPr>
              <a:t>sınav komisyon başkanınca kontrol edilmesi önem arz etmektedir</a:t>
            </a:r>
            <a:r>
              <a:rPr lang="tr-TR" sz="2400" b="1" dirty="0" smtClean="0">
                <a:solidFill>
                  <a:srgbClr val="C00000"/>
                </a:solidFill>
                <a:effectLst>
                  <a:outerShdw blurRad="38100" dist="38100" dir="2700000" algn="tl">
                    <a:srgbClr val="000000">
                      <a:alpha val="43137"/>
                    </a:srgbClr>
                  </a:outerShdw>
                </a:effectLst>
                <a:latin typeface="Calibri"/>
              </a:rPr>
              <a:t>.</a:t>
            </a:r>
            <a:endParaRPr lang="tr-TR" sz="2400" b="1" dirty="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38</a:t>
            </a:fld>
            <a:endParaRPr lang="en-US">
              <a:solidFill>
                <a:prstClr val="white"/>
              </a:solidFill>
            </a:endParaRPr>
          </a:p>
        </p:txBody>
      </p:sp>
    </p:spTree>
    <p:extLst>
      <p:ext uri="{BB962C8B-B14F-4D97-AF65-F5344CB8AC3E}">
        <p14:creationId xmlns="" xmlns:p14="http://schemas.microsoft.com/office/powerpoint/2010/main" val="145749839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 İçerik Yer Tutucusu"/>
          <p:cNvSpPr txBox="1">
            <a:spLocks/>
          </p:cNvSpPr>
          <p:nvPr/>
        </p:nvSpPr>
        <p:spPr bwMode="auto">
          <a:xfrm>
            <a:off x="1238865" y="5789850"/>
            <a:ext cx="6769509" cy="786815"/>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tr-TR" sz="2200" b="1" dirty="0">
                <a:solidFill>
                  <a:prstClr val="black"/>
                </a:solidFill>
              </a:rPr>
              <a:t> </a:t>
            </a:r>
            <a:r>
              <a:rPr lang="tr-TR" sz="2200" b="1" dirty="0">
                <a:solidFill>
                  <a:srgbClr val="002060"/>
                </a:solidFill>
                <a:effectLst>
                  <a:outerShdw blurRad="38100" dist="38100" dir="2700000" algn="tl">
                    <a:srgbClr val="000000">
                      <a:alpha val="43137"/>
                    </a:srgbClr>
                  </a:outerShdw>
                </a:effectLst>
                <a:latin typeface="Palatino Linotype" pitchFamily="18" charset="0"/>
              </a:rPr>
              <a:t>ERZİNCAN </a:t>
            </a:r>
            <a:endParaRPr lang="tr-TR" sz="2200" b="1" dirty="0" smtClean="0">
              <a:solidFill>
                <a:srgbClr val="002060"/>
              </a:solidFill>
              <a:effectLst>
                <a:outerShdw blurRad="38100" dist="38100" dir="2700000" algn="tl">
                  <a:srgbClr val="000000">
                    <a:alpha val="43137"/>
                  </a:srgbClr>
                </a:outerShdw>
              </a:effectLst>
              <a:latin typeface="Palatino Linotype" pitchFamily="18" charset="0"/>
            </a:endParaRPr>
          </a:p>
          <a:p>
            <a:pPr algn="ctr"/>
            <a:r>
              <a:rPr lang="tr-TR" sz="2200" b="1" dirty="0" smtClean="0">
                <a:solidFill>
                  <a:srgbClr val="002060"/>
                </a:solidFill>
                <a:effectLst>
                  <a:outerShdw blurRad="38100" dist="38100" dir="2700000" algn="tl">
                    <a:srgbClr val="000000">
                      <a:alpha val="43137"/>
                    </a:srgbClr>
                  </a:outerShdw>
                </a:effectLst>
                <a:latin typeface="Palatino Linotype" pitchFamily="18" charset="0"/>
              </a:rPr>
              <a:t>İL MİLLÎ </a:t>
            </a:r>
            <a:r>
              <a:rPr lang="tr-TR" sz="2200" b="1" dirty="0">
                <a:solidFill>
                  <a:srgbClr val="002060"/>
                </a:solidFill>
                <a:effectLst>
                  <a:outerShdw blurRad="38100" dist="38100" dir="2700000" algn="tl">
                    <a:srgbClr val="000000">
                      <a:alpha val="43137"/>
                    </a:srgbClr>
                  </a:outerShdw>
                </a:effectLst>
                <a:latin typeface="Palatino Linotype" pitchFamily="18" charset="0"/>
              </a:rPr>
              <a:t>EĞİTİM MÜDÜRLÜĞÜ</a:t>
            </a:r>
          </a:p>
        </p:txBody>
      </p:sp>
      <p:pic>
        <p:nvPicPr>
          <p:cNvPr id="7" name="Resim 6"/>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8112367" y="5789850"/>
            <a:ext cx="884149" cy="843715"/>
          </a:xfrm>
          <a:prstGeom prst="rect">
            <a:avLst/>
          </a:prstGeom>
          <a:noFill/>
          <a:ln>
            <a:noFill/>
          </a:ln>
        </p:spPr>
      </p:pic>
      <p:pic>
        <p:nvPicPr>
          <p:cNvPr id="8" name="Resim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256769" y="5797402"/>
            <a:ext cx="884149" cy="843715"/>
          </a:xfrm>
          <a:prstGeom prst="rect">
            <a:avLst/>
          </a:prstGeom>
          <a:noFill/>
          <a:ln>
            <a:noFill/>
          </a:ln>
        </p:spPr>
      </p:pic>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endParaRPr lang="tr-TR" sz="5400" b="1" dirty="0" smtClean="0">
              <a:solidFill>
                <a:srgbClr val="C00000"/>
              </a:solidFill>
              <a:effectLst>
                <a:outerShdw blurRad="38100" dist="38100" dir="2700000" algn="tl">
                  <a:srgbClr val="000000">
                    <a:alpha val="43137"/>
                  </a:srgbClr>
                </a:outerShdw>
              </a:effectLst>
              <a:latin typeface="Calibri"/>
            </a:endParaRPr>
          </a:p>
        </p:txBody>
      </p:sp>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39</a:t>
            </a:fld>
            <a:endParaRPr lang="en-US">
              <a:solidFill>
                <a:prstClr val="white"/>
              </a:solidFill>
            </a:endParaRPr>
          </a:p>
        </p:txBody>
      </p:sp>
      <p:sp>
        <p:nvSpPr>
          <p:cNvPr id="11" name="Sağ Ok 8"/>
          <p:cNvSpPr/>
          <p:nvPr/>
        </p:nvSpPr>
        <p:spPr>
          <a:xfrm>
            <a:off x="571085" y="1511582"/>
            <a:ext cx="2350008" cy="160492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1400" b="1" dirty="0" smtClean="0">
                <a:solidFill>
                  <a:prstClr val="black"/>
                </a:solidFill>
              </a:rPr>
              <a:t>Bina Sınav Sorumlusu Tarafından Doldurulacak BÖLÜM</a:t>
            </a:r>
            <a:endParaRPr lang="tr-TR" sz="1400" b="1" dirty="0">
              <a:solidFill>
                <a:prstClr val="black"/>
              </a:solidFill>
            </a:endParaRPr>
          </a:p>
        </p:txBody>
      </p:sp>
    </p:spTree>
    <p:extLst>
      <p:ext uri="{BB962C8B-B14F-4D97-AF65-F5344CB8AC3E}">
        <p14:creationId xmlns="" xmlns:p14="http://schemas.microsoft.com/office/powerpoint/2010/main" val="409243457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221226"/>
            <a:ext cx="8937522" cy="539791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r">
              <a:lnSpc>
                <a:spcPct val="150000"/>
              </a:lnSpc>
            </a:pPr>
            <a:endParaRPr lang="tr-TR" sz="6000" b="1" dirty="0" smtClean="0">
              <a:solidFill>
                <a:srgbClr val="FFC000"/>
              </a:solidFill>
              <a:effectLst>
                <a:glow rad="127000">
                  <a:prstClr val="black"/>
                </a:glow>
                <a:outerShdw blurRad="38100" dist="38100" dir="2700000" algn="tl">
                  <a:srgbClr val="000000">
                    <a:alpha val="43137"/>
                  </a:srgbClr>
                </a:outerShdw>
              </a:effectLst>
              <a:latin typeface="Book Antiqua"/>
              <a:ea typeface="Times New Roman"/>
              <a:cs typeface="Book Antiqua"/>
            </a:endParaRPr>
          </a:p>
        </p:txBody>
      </p:sp>
      <p:graphicFrame>
        <p:nvGraphicFramePr>
          <p:cNvPr id="9" name="Tablo 8"/>
          <p:cNvGraphicFramePr>
            <a:graphicFrameLocks noGrp="1"/>
          </p:cNvGraphicFramePr>
          <p:nvPr>
            <p:extLst>
              <p:ext uri="{D42A27DB-BD31-4B8C-83A1-F6EECF244321}">
                <p14:modId xmlns="" xmlns:p14="http://schemas.microsoft.com/office/powerpoint/2010/main" val="3692687901"/>
              </p:ext>
            </p:extLst>
          </p:nvPr>
        </p:nvGraphicFramePr>
        <p:xfrm>
          <a:off x="-1" y="-2"/>
          <a:ext cx="9144000" cy="5786653"/>
        </p:xfrm>
        <a:graphic>
          <a:graphicData uri="http://schemas.openxmlformats.org/drawingml/2006/table">
            <a:tbl>
              <a:tblPr firstRow="1" firstCol="1" bandRow="1">
                <a:tableStyleId>{5C22544A-7EE6-4342-B048-85BDC9FD1C3A}</a:tableStyleId>
              </a:tblPr>
              <a:tblGrid>
                <a:gridCol w="2937571"/>
                <a:gridCol w="1984579"/>
                <a:gridCol w="2118023"/>
                <a:gridCol w="2103827"/>
              </a:tblGrid>
              <a:tr h="477672">
                <a:tc gridSpan="4">
                  <a:txBody>
                    <a:bodyPr/>
                    <a:lstStyle/>
                    <a:p>
                      <a:pPr algn="ctr">
                        <a:lnSpc>
                          <a:spcPts val="1620"/>
                        </a:lnSpc>
                        <a:spcAft>
                          <a:spcPts val="0"/>
                        </a:spcAft>
                      </a:pPr>
                      <a:r>
                        <a:rPr lang="tr-TR" sz="2000" dirty="0" smtClean="0">
                          <a:effectLst>
                            <a:glow rad="127000">
                              <a:schemeClr val="tx1"/>
                            </a:glow>
                          </a:effectLst>
                        </a:rPr>
                        <a:t> </a:t>
                      </a:r>
                      <a:r>
                        <a:rPr lang="tr-TR" sz="2400" dirty="0" smtClean="0">
                          <a:effectLst>
                            <a:glow rad="127000">
                              <a:schemeClr val="tx1"/>
                            </a:glow>
                          </a:effectLst>
                        </a:rPr>
                        <a:t>ORTAK </a:t>
                      </a:r>
                      <a:r>
                        <a:rPr lang="tr-TR" sz="2400" dirty="0">
                          <a:effectLst>
                            <a:glow rad="127000">
                              <a:schemeClr val="tx1"/>
                            </a:glow>
                          </a:effectLst>
                        </a:rPr>
                        <a:t>SINAV MERKEZLERİ</a:t>
                      </a:r>
                      <a:endParaRPr lang="tr-TR" sz="2400" b="1" dirty="0">
                        <a:solidFill>
                          <a:schemeClr val="bg1"/>
                        </a:solidFill>
                        <a:effectLst>
                          <a:glow rad="127000">
                            <a:schemeClr val="tx1"/>
                          </a:glow>
                        </a:effectLst>
                        <a:latin typeface="Book Antiqua" pitchFamily="18" charset="0"/>
                        <a:ea typeface="Times New Roman"/>
                        <a:cs typeface="Times New Roman"/>
                      </a:endParaRPr>
                    </a:p>
                  </a:txBody>
                  <a:tcPr marL="9525" marR="9525" marT="9525" marB="9525" anchor="ctr"/>
                </a:tc>
                <a:tc hMerge="1">
                  <a:txBody>
                    <a:bodyPr/>
                    <a:lstStyle/>
                    <a:p>
                      <a:endParaRPr lang="tr-TR"/>
                    </a:p>
                  </a:txBody>
                  <a:tcPr/>
                </a:tc>
                <a:tc hMerge="1">
                  <a:txBody>
                    <a:bodyPr/>
                    <a:lstStyle/>
                    <a:p>
                      <a:endParaRPr lang="tr-TR"/>
                    </a:p>
                  </a:txBody>
                  <a:tcPr/>
                </a:tc>
                <a:tc hMerge="1">
                  <a:txBody>
                    <a:bodyPr/>
                    <a:lstStyle/>
                    <a:p>
                      <a:endParaRPr lang="tr-TR"/>
                    </a:p>
                  </a:txBody>
                  <a:tcPr/>
                </a:tc>
              </a:tr>
              <a:tr h="477672">
                <a:tc>
                  <a:txBody>
                    <a:bodyPr/>
                    <a:lstStyle/>
                    <a:p>
                      <a:pPr algn="ctr">
                        <a:lnSpc>
                          <a:spcPts val="1620"/>
                        </a:lnSpc>
                        <a:spcAft>
                          <a:spcPts val="0"/>
                        </a:spcAft>
                      </a:pPr>
                      <a:r>
                        <a:rPr lang="tr-TR" sz="2000" dirty="0">
                          <a:effectLst/>
                        </a:rPr>
                        <a:t>İlçe</a:t>
                      </a:r>
                      <a:endParaRPr lang="tr-TR" sz="2000" b="1" i="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000" dirty="0">
                          <a:effectLst/>
                        </a:rPr>
                        <a:t>Öğrenci Sayısı </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tc>
                <a:tc>
                  <a:txBody>
                    <a:bodyPr/>
                    <a:lstStyle/>
                    <a:p>
                      <a:pPr algn="ctr">
                        <a:lnSpc>
                          <a:spcPts val="1620"/>
                        </a:lnSpc>
                        <a:spcAft>
                          <a:spcPts val="0"/>
                        </a:spcAft>
                      </a:pPr>
                      <a:r>
                        <a:rPr lang="tr-TR" sz="2000" dirty="0">
                          <a:effectLst/>
                        </a:rPr>
                        <a:t>Sınav Merkezi Sayısı</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tc>
                <a:tc>
                  <a:txBody>
                    <a:bodyPr/>
                    <a:lstStyle/>
                    <a:p>
                      <a:pPr algn="ctr">
                        <a:lnSpc>
                          <a:spcPts val="1620"/>
                        </a:lnSpc>
                        <a:spcAft>
                          <a:spcPts val="0"/>
                        </a:spcAft>
                      </a:pPr>
                      <a:r>
                        <a:rPr lang="tr-TR" sz="2000" dirty="0">
                          <a:effectLst/>
                        </a:rPr>
                        <a:t>Salon Sayısı </a:t>
                      </a:r>
                      <a:r>
                        <a:rPr lang="tr-TR" sz="2000" dirty="0" smtClean="0">
                          <a:effectLst/>
                        </a:rPr>
                        <a:t> </a:t>
                      </a:r>
                    </a:p>
                    <a:p>
                      <a:pPr algn="ctr">
                        <a:lnSpc>
                          <a:spcPts val="1620"/>
                        </a:lnSpc>
                        <a:spcAft>
                          <a:spcPts val="0"/>
                        </a:spcAft>
                      </a:pPr>
                      <a:r>
                        <a:rPr lang="tr-TR" sz="2000" dirty="0" smtClean="0">
                          <a:effectLst/>
                        </a:rPr>
                        <a:t>(Yedek Dahil)</a:t>
                      </a:r>
                      <a:endParaRPr lang="tr-TR" sz="2000" b="1" i="1" dirty="0">
                        <a:solidFill>
                          <a:schemeClr val="bg1"/>
                        </a:solidFill>
                        <a:effectLst/>
                        <a:latin typeface="Book Antiqua" pitchFamily="18" charset="0"/>
                        <a:ea typeface="Times New Roman"/>
                        <a:cs typeface="Times New Roman"/>
                      </a:endParaRPr>
                    </a:p>
                  </a:txBody>
                  <a:tcPr marL="9525" marR="9525" marT="9525" marB="9525" anchor="ctr"/>
                </a:tc>
              </a:tr>
              <a:tr h="477672">
                <a:tc>
                  <a:txBody>
                    <a:bodyPr/>
                    <a:lstStyle/>
                    <a:p>
                      <a:pPr>
                        <a:lnSpc>
                          <a:spcPts val="1620"/>
                        </a:lnSpc>
                        <a:spcAft>
                          <a:spcPts val="0"/>
                        </a:spcAft>
                      </a:pPr>
                      <a:r>
                        <a:rPr lang="tr-TR" sz="2000" dirty="0" smtClean="0">
                          <a:effectLst/>
                        </a:rPr>
                        <a:t>ERZİNCAN/MERKEZ</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2044</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35</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162</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ÇAYIRLI</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115</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7</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16</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İLİÇ</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102</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2</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a:solidFill>
                            <a:srgbClr val="000000"/>
                          </a:solidFill>
                          <a:effectLst/>
                          <a:latin typeface="Calibri"/>
                          <a:ea typeface="Times New Roman"/>
                          <a:cs typeface="Aharoni"/>
                        </a:rPr>
                        <a:t>8</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KEMAH</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36</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6</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KEMALİYE</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30</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2</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5</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OTLUKBELİ</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37</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1</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3</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REFAHİYE</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94</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3</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11</a:t>
                      </a:r>
                      <a:endParaRPr lang="tr-TR" sz="2400" dirty="0">
                        <a:effectLst/>
                        <a:latin typeface="Calibri"/>
                        <a:ea typeface="Times New Roman"/>
                        <a:cs typeface="Times New Roman"/>
                      </a:endParaRPr>
                    </a:p>
                  </a:txBody>
                  <a:tcPr marL="68580" marR="68580" marT="0" marB="0" anchor="ctr"/>
                </a:tc>
              </a:tr>
              <a:tr h="477672">
                <a:tc>
                  <a:txBody>
                    <a:bodyPr/>
                    <a:lstStyle/>
                    <a:p>
                      <a:pPr>
                        <a:lnSpc>
                          <a:spcPts val="1620"/>
                        </a:lnSpc>
                        <a:spcAft>
                          <a:spcPts val="0"/>
                        </a:spcAft>
                      </a:pPr>
                      <a:r>
                        <a:rPr lang="tr-TR" sz="2000" dirty="0">
                          <a:effectLst/>
                        </a:rPr>
                        <a:t>TERCAN</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252</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9</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27</a:t>
                      </a:r>
                      <a:endParaRPr lang="tr-TR" sz="2400" dirty="0">
                        <a:effectLst/>
                        <a:latin typeface="Calibri"/>
                        <a:ea typeface="Times New Roman"/>
                        <a:cs typeface="Times New Roman"/>
                      </a:endParaRPr>
                    </a:p>
                  </a:txBody>
                  <a:tcPr marL="68580" marR="68580" marT="0" marB="0" anchor="ctr"/>
                </a:tc>
              </a:tr>
              <a:tr h="532261">
                <a:tc>
                  <a:txBody>
                    <a:bodyPr/>
                    <a:lstStyle/>
                    <a:p>
                      <a:pPr>
                        <a:lnSpc>
                          <a:spcPts val="1620"/>
                        </a:lnSpc>
                        <a:spcAft>
                          <a:spcPts val="0"/>
                        </a:spcAft>
                      </a:pPr>
                      <a:r>
                        <a:rPr lang="tr-TR" sz="2000" dirty="0">
                          <a:effectLst/>
                        </a:rPr>
                        <a:t>ÜZÜMLÜ</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167</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dirty="0" smtClean="0">
                          <a:solidFill>
                            <a:schemeClr val="tx1"/>
                          </a:solidFill>
                          <a:effectLst/>
                          <a:latin typeface="+mj-lt"/>
                          <a:ea typeface="Times New Roman"/>
                          <a:cs typeface="Aharoni" pitchFamily="2" charset="-79"/>
                        </a:rPr>
                        <a:t>7</a:t>
                      </a:r>
                      <a:endParaRPr lang="tr-TR" sz="2400" b="1"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20</a:t>
                      </a:r>
                      <a:endParaRPr lang="tr-TR" sz="2400" dirty="0">
                        <a:effectLst/>
                        <a:latin typeface="Calibri"/>
                        <a:ea typeface="Times New Roman"/>
                        <a:cs typeface="Times New Roman"/>
                      </a:endParaRPr>
                    </a:p>
                  </a:txBody>
                  <a:tcPr marL="68580" marR="68580" marT="0" marB="0" anchor="ctr"/>
                </a:tc>
              </a:tr>
              <a:tr h="477672">
                <a:tc>
                  <a:txBody>
                    <a:bodyPr/>
                    <a:lstStyle/>
                    <a:p>
                      <a:pPr algn="r">
                        <a:lnSpc>
                          <a:spcPts val="1620"/>
                        </a:lnSpc>
                        <a:spcAft>
                          <a:spcPts val="0"/>
                        </a:spcAft>
                      </a:pPr>
                      <a:r>
                        <a:rPr lang="tr-TR" sz="2000" dirty="0">
                          <a:effectLst/>
                        </a:rPr>
                        <a:t>TOPLAM:</a:t>
                      </a:r>
                      <a:endParaRPr lang="tr-TR" sz="2000" b="1" dirty="0">
                        <a:solidFill>
                          <a:schemeClr val="bg1"/>
                        </a:solidFill>
                        <a:effectLst/>
                        <a:latin typeface="Book Antiqua" pitchFamily="18" charset="0"/>
                        <a:ea typeface="Times New Roman"/>
                        <a:cs typeface="Times New Roman"/>
                      </a:endParaRPr>
                    </a:p>
                  </a:txBody>
                  <a:tcPr marL="137160" marR="137160" marT="137160" marB="137160" anchor="ctr"/>
                </a:tc>
                <a:tc>
                  <a:txBody>
                    <a:bodyPr/>
                    <a:lstStyle/>
                    <a:p>
                      <a:pPr algn="ctr">
                        <a:lnSpc>
                          <a:spcPts val="1620"/>
                        </a:lnSpc>
                        <a:spcAft>
                          <a:spcPts val="0"/>
                        </a:spcAft>
                      </a:pPr>
                      <a:r>
                        <a:rPr lang="tr-TR" sz="2400" b="1" i="0" dirty="0" smtClean="0">
                          <a:solidFill>
                            <a:schemeClr val="tx1"/>
                          </a:solidFill>
                          <a:effectLst/>
                          <a:latin typeface="+mj-lt"/>
                          <a:ea typeface="Times New Roman"/>
                          <a:cs typeface="Aharoni" pitchFamily="2" charset="-79"/>
                        </a:rPr>
                        <a:t>2877</a:t>
                      </a:r>
                      <a:endParaRPr lang="tr-TR" sz="2400" b="1" i="0"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i="0" dirty="0" smtClean="0">
                          <a:solidFill>
                            <a:schemeClr val="tx1"/>
                          </a:solidFill>
                          <a:effectLst/>
                          <a:latin typeface="+mj-lt"/>
                          <a:ea typeface="Times New Roman"/>
                          <a:cs typeface="Aharoni" pitchFamily="2" charset="-79"/>
                        </a:rPr>
                        <a:t>69</a:t>
                      </a:r>
                      <a:endParaRPr lang="tr-TR" sz="2400" b="1" i="0" dirty="0">
                        <a:solidFill>
                          <a:schemeClr val="tx1"/>
                        </a:solidFill>
                        <a:effectLst/>
                        <a:latin typeface="+mj-lt"/>
                        <a:ea typeface="Times New Roman"/>
                        <a:cs typeface="Aharoni" pitchFamily="2" charset="-79"/>
                      </a:endParaRPr>
                    </a:p>
                  </a:txBody>
                  <a:tcPr marL="9525" marR="9525" marT="9525" marB="9525" anchor="ctr"/>
                </a:tc>
                <a:tc>
                  <a:txBody>
                    <a:bodyPr/>
                    <a:lstStyle/>
                    <a:p>
                      <a:pPr algn="ctr">
                        <a:lnSpc>
                          <a:spcPts val="1620"/>
                        </a:lnSpc>
                        <a:spcAft>
                          <a:spcPts val="0"/>
                        </a:spcAft>
                      </a:pPr>
                      <a:r>
                        <a:rPr lang="tr-TR" sz="2400" b="1" kern="1200" dirty="0" smtClean="0">
                          <a:solidFill>
                            <a:srgbClr val="000000"/>
                          </a:solidFill>
                          <a:effectLst/>
                          <a:latin typeface="Calibri"/>
                          <a:ea typeface="Times New Roman"/>
                          <a:cs typeface="Aharoni"/>
                        </a:rPr>
                        <a:t>258</a:t>
                      </a:r>
                      <a:endParaRPr lang="tr-TR" sz="2400" dirty="0">
                        <a:effectLst/>
                        <a:latin typeface="Calibri"/>
                        <a:ea typeface="Times New Roman"/>
                        <a:cs typeface="Times New Roman"/>
                      </a:endParaRPr>
                    </a:p>
                  </a:txBody>
                  <a:tcPr marL="68580" marR="68580" marT="0" marB="0" anchor="ctr"/>
                </a:tc>
              </a:tr>
            </a:tbl>
          </a:graphicData>
        </a:graphic>
      </p:graphicFrame>
      <p:sp>
        <p:nvSpPr>
          <p:cNvPr id="3" name="Slayt Numarası Yer Tutucusu 2"/>
          <p:cNvSpPr>
            <a:spLocks noGrp="1"/>
          </p:cNvSpPr>
          <p:nvPr>
            <p:ph type="sldNum" sz="quarter" idx="12"/>
          </p:nvPr>
        </p:nvSpPr>
        <p:spPr/>
        <p:txBody>
          <a:bodyPr/>
          <a:lstStyle/>
          <a:p>
            <a:fld id="{B44737E5-34DD-F042-87ED-8A76D422210D}" type="slidenum">
              <a:rPr lang="en-US" smtClean="0"/>
              <a:pPr/>
              <a:t>4</a:t>
            </a:fld>
            <a:endParaRPr lang="en-US"/>
          </a:p>
        </p:txBody>
      </p:sp>
    </p:spTree>
    <p:extLst>
      <p:ext uri="{BB962C8B-B14F-4D97-AF65-F5344CB8AC3E}">
        <p14:creationId xmlns="" xmlns:p14="http://schemas.microsoft.com/office/powerpoint/2010/main" val="156698156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109182"/>
            <a:ext cx="9143999" cy="6332561"/>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Yedek </a:t>
            </a:r>
            <a:r>
              <a:rPr lang="tr-TR" sz="2600" b="1" dirty="0">
                <a:solidFill>
                  <a:srgbClr val="C00000"/>
                </a:solidFill>
                <a:effectLst>
                  <a:outerShdw blurRad="38100" dist="38100" dir="2700000" algn="tl">
                    <a:srgbClr val="000000">
                      <a:alpha val="43137"/>
                    </a:srgbClr>
                  </a:outerShdw>
                </a:effectLst>
                <a:latin typeface="Calibri"/>
              </a:rPr>
              <a:t>salonda sınava giren </a:t>
            </a:r>
            <a:r>
              <a:rPr lang="tr-TR" sz="2600" b="1" dirty="0">
                <a:solidFill>
                  <a:srgbClr val="0C0000"/>
                </a:solidFill>
                <a:effectLst>
                  <a:outerShdw blurRad="38100" dist="38100" dir="2700000" algn="tl">
                    <a:srgbClr val="000000">
                      <a:alpha val="43137"/>
                    </a:srgbClr>
                  </a:outerShdw>
                </a:effectLst>
                <a:latin typeface="Calibri"/>
              </a:rPr>
              <a:t>öğrencinin kimlik </a:t>
            </a:r>
            <a:r>
              <a:rPr lang="tr-TR" sz="2600" b="1" dirty="0" smtClean="0">
                <a:solidFill>
                  <a:srgbClr val="0C0000"/>
                </a:solidFill>
                <a:effectLst>
                  <a:outerShdw blurRad="38100" dist="38100" dir="2700000" algn="tl">
                    <a:srgbClr val="000000">
                      <a:alpha val="43137"/>
                    </a:srgbClr>
                  </a:outerShdw>
                </a:effectLst>
                <a:latin typeface="Calibri"/>
              </a:rPr>
              <a:t>fotokopisi, düzenlenen</a:t>
            </a:r>
            <a:r>
              <a:rPr lang="tr-TR" sz="2600" b="1" dirty="0" smtClean="0">
                <a:solidFill>
                  <a:srgbClr val="C00000"/>
                </a:solidFill>
                <a:effectLst>
                  <a:outerShdw blurRad="38100" dist="38100" dir="2700000" algn="tl">
                    <a:srgbClr val="000000">
                      <a:alpha val="43137"/>
                    </a:srgbClr>
                  </a:outerShdw>
                </a:effectLst>
                <a:latin typeface="Calibri"/>
              </a:rPr>
              <a:t> </a:t>
            </a:r>
            <a:r>
              <a:rPr lang="tr-TR" sz="2600" b="1" dirty="0" smtClean="0">
                <a:solidFill>
                  <a:srgbClr val="0C0000"/>
                </a:solidFill>
                <a:effectLst>
                  <a:outerShdw blurRad="38100" dist="38100" dir="2700000" algn="tl">
                    <a:srgbClr val="000000">
                      <a:alpha val="43137"/>
                    </a:srgbClr>
                  </a:outerShdw>
                </a:effectLst>
                <a:latin typeface="Calibri"/>
              </a:rPr>
              <a:t>tutanak ve </a:t>
            </a:r>
            <a:r>
              <a:rPr lang="tr-TR" sz="2600" b="1" dirty="0">
                <a:solidFill>
                  <a:srgbClr val="0C0000"/>
                </a:solidFill>
                <a:effectLst>
                  <a:outerShdw blurRad="38100" dist="38100" dir="2700000" algn="tl">
                    <a:srgbClr val="000000">
                      <a:alpha val="43137"/>
                    </a:srgbClr>
                  </a:outerShdw>
                </a:effectLst>
                <a:latin typeface="Calibri"/>
              </a:rPr>
              <a:t>sınav </a:t>
            </a:r>
            <a:r>
              <a:rPr lang="tr-TR" sz="2600" b="1" dirty="0" err="1" smtClean="0">
                <a:solidFill>
                  <a:srgbClr val="0C0000"/>
                </a:solidFill>
                <a:effectLst>
                  <a:outerShdw blurRad="38100" dist="38100" dir="2700000" algn="tl">
                    <a:srgbClr val="000000">
                      <a:alpha val="43137"/>
                    </a:srgbClr>
                  </a:outerShdw>
                </a:effectLst>
                <a:latin typeface="Calibri"/>
              </a:rPr>
              <a:t>evrağını</a:t>
            </a:r>
            <a:r>
              <a:rPr lang="tr-TR" sz="2600" b="1" dirty="0" smtClean="0">
                <a:solidFill>
                  <a:srgbClr val="0C0000"/>
                </a:solidFill>
                <a:effectLst>
                  <a:outerShdw blurRad="38100" dist="38100" dir="2700000" algn="tl">
                    <a:srgbClr val="000000">
                      <a:alpha val="43137"/>
                    </a:srgbClr>
                  </a:outerShdw>
                </a:effectLst>
                <a:latin typeface="Calibri"/>
              </a:rPr>
              <a:t> </a:t>
            </a:r>
            <a:r>
              <a:rPr lang="tr-TR" sz="2600" b="1" dirty="0">
                <a:solidFill>
                  <a:srgbClr val="C00000"/>
                </a:solidFill>
                <a:effectLst>
                  <a:outerShdw blurRad="38100" dist="38100" dir="2700000" algn="tl">
                    <a:srgbClr val="000000">
                      <a:alpha val="43137"/>
                    </a:srgbClr>
                  </a:outerShdw>
                </a:effectLst>
                <a:latin typeface="Calibri"/>
              </a:rPr>
              <a:t>sınav güvenlik poşetine koymayı unutmayınız. </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Öğrencilerin </a:t>
            </a:r>
            <a:r>
              <a:rPr lang="tr-TR" sz="2600" b="1" dirty="0">
                <a:solidFill>
                  <a:srgbClr val="C00000"/>
                </a:solidFill>
                <a:effectLst>
                  <a:outerShdw blurRad="38100" dist="38100" dir="2700000" algn="tl">
                    <a:srgbClr val="000000">
                      <a:alpha val="43137"/>
                    </a:srgbClr>
                  </a:outerShdw>
                </a:effectLst>
                <a:latin typeface="Calibri"/>
              </a:rPr>
              <a:t>sınav </a:t>
            </a:r>
            <a:r>
              <a:rPr lang="tr-TR" sz="2600" b="1" dirty="0" smtClean="0">
                <a:solidFill>
                  <a:srgbClr val="C00000"/>
                </a:solidFill>
                <a:effectLst>
                  <a:outerShdw blurRad="38100" dist="38100" dir="2700000" algn="tl">
                    <a:srgbClr val="000000">
                      <a:alpha val="43137"/>
                    </a:srgbClr>
                  </a:outerShdw>
                </a:effectLst>
                <a:latin typeface="Calibri"/>
              </a:rPr>
              <a:t>salonlarına</a:t>
            </a:r>
            <a:r>
              <a:rPr lang="tr-TR" sz="2600" b="1" dirty="0">
                <a:solidFill>
                  <a:srgbClr val="C00000"/>
                </a:solidFill>
                <a:effectLst>
                  <a:outerShdw blurRad="38100" dist="38100" dir="2700000" algn="tl">
                    <a:srgbClr val="000000">
                      <a:alpha val="43137"/>
                    </a:srgbClr>
                  </a:outerShdw>
                </a:effectLst>
                <a:latin typeface="Calibri"/>
              </a:rPr>
              <a:t> </a:t>
            </a:r>
            <a:r>
              <a:rPr lang="tr-TR" sz="2600" b="1" dirty="0" smtClean="0">
                <a:solidFill>
                  <a:srgbClr val="C00000"/>
                </a:solidFill>
                <a:effectLst>
                  <a:outerShdw blurRad="38100" dist="38100" dir="2700000" algn="tl">
                    <a:srgbClr val="000000">
                      <a:alpha val="43137"/>
                    </a:srgbClr>
                  </a:outerShdw>
                </a:effectLst>
                <a:latin typeface="Calibri"/>
              </a:rPr>
              <a:t>ders </a:t>
            </a:r>
            <a:r>
              <a:rPr lang="tr-TR" sz="2600" b="1" dirty="0">
                <a:solidFill>
                  <a:srgbClr val="C00000"/>
                </a:solidFill>
                <a:effectLst>
                  <a:outerShdw blurRad="38100" dist="38100" dir="2700000" algn="tl">
                    <a:srgbClr val="000000">
                      <a:alpha val="43137"/>
                    </a:srgbClr>
                  </a:outerShdw>
                </a:effectLst>
                <a:latin typeface="Calibri"/>
              </a:rPr>
              <a:t>dokümanı </a:t>
            </a:r>
            <a:r>
              <a:rPr lang="tr-TR" sz="2600" b="1" dirty="0" smtClean="0">
                <a:solidFill>
                  <a:prstClr val="black"/>
                </a:solidFill>
                <a:effectLst>
                  <a:outerShdw blurRad="38100" dist="38100" dir="2700000" algn="tl">
                    <a:srgbClr val="000000">
                      <a:alpha val="43137"/>
                    </a:srgbClr>
                  </a:outerShdw>
                </a:effectLst>
                <a:latin typeface="Calibri"/>
              </a:rPr>
              <a:t>sözlük</a:t>
            </a:r>
            <a:r>
              <a:rPr lang="tr-TR" sz="2600" b="1" dirty="0">
                <a:solidFill>
                  <a:prstClr val="black"/>
                </a:solidFill>
                <a:effectLst>
                  <a:outerShdw blurRad="38100" dist="38100" dir="2700000" algn="tl">
                    <a:srgbClr val="000000">
                      <a:alpha val="43137"/>
                    </a:srgbClr>
                  </a:outerShdw>
                </a:effectLst>
                <a:latin typeface="Calibri"/>
              </a:rPr>
              <a:t>, </a:t>
            </a:r>
            <a:r>
              <a:rPr lang="tr-TR" sz="2600" b="1" dirty="0" smtClean="0">
                <a:solidFill>
                  <a:prstClr val="black"/>
                </a:solidFill>
                <a:effectLst>
                  <a:outerShdw blurRad="38100" dist="38100" dir="2700000" algn="tl">
                    <a:srgbClr val="000000">
                      <a:alpha val="43137"/>
                    </a:srgbClr>
                  </a:outerShdw>
                </a:effectLst>
                <a:latin typeface="Calibri"/>
              </a:rPr>
              <a:t>hesap </a:t>
            </a:r>
            <a:r>
              <a:rPr lang="tr-TR" sz="2600" b="1" dirty="0">
                <a:solidFill>
                  <a:prstClr val="black"/>
                </a:solidFill>
                <a:effectLst>
                  <a:outerShdw blurRad="38100" dist="38100" dir="2700000" algn="tl">
                    <a:srgbClr val="000000">
                      <a:alpha val="43137"/>
                    </a:srgbClr>
                  </a:outerShdw>
                </a:effectLst>
                <a:latin typeface="Calibri"/>
              </a:rPr>
              <a:t>makinesi, çağrı cihazı, cep telefonu, telsiz, radyo gibi iletişim araçları </a:t>
            </a:r>
            <a:r>
              <a:rPr lang="tr-TR" sz="2600" b="1" dirty="0">
                <a:solidFill>
                  <a:srgbClr val="C00000"/>
                </a:solidFill>
                <a:effectLst>
                  <a:outerShdw blurRad="38100" dist="38100" dir="2700000" algn="tl">
                    <a:srgbClr val="000000">
                      <a:alpha val="43137"/>
                    </a:srgbClr>
                  </a:outerShdw>
                </a:effectLst>
                <a:latin typeface="Calibri"/>
              </a:rPr>
              <a:t>saat, kulaklık, kolye, küpe, bilezik, yüzük, vb. eşyalar ve her türlü elektronik cihazlar ile </a:t>
            </a:r>
            <a:r>
              <a:rPr lang="tr-TR" sz="2600" b="1" dirty="0" smtClean="0">
                <a:solidFill>
                  <a:srgbClr val="C00000"/>
                </a:solidFill>
                <a:effectLst>
                  <a:outerShdw blurRad="38100" dist="38100" dir="2700000" algn="tl">
                    <a:srgbClr val="000000">
                      <a:alpha val="43137"/>
                    </a:srgbClr>
                  </a:outerShdw>
                </a:effectLst>
                <a:latin typeface="Calibri"/>
              </a:rPr>
              <a:t>sınava girmemelerine dikkat ediniz.</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Bunları </a:t>
            </a:r>
            <a:r>
              <a:rPr lang="tr-TR" sz="2600" b="1" dirty="0">
                <a:solidFill>
                  <a:srgbClr val="C00000"/>
                </a:solidFill>
                <a:effectLst>
                  <a:outerShdw blurRad="38100" dist="38100" dir="2700000" algn="tl">
                    <a:srgbClr val="000000">
                      <a:alpha val="43137"/>
                    </a:srgbClr>
                  </a:outerShdw>
                </a:effectLst>
                <a:latin typeface="Calibri"/>
              </a:rPr>
              <a:t>bulundurduğu tespit edilen öğrencinin </a:t>
            </a:r>
            <a:r>
              <a:rPr lang="tr-TR" sz="2600" b="1" dirty="0" smtClean="0">
                <a:solidFill>
                  <a:srgbClr val="C00000"/>
                </a:solidFill>
                <a:effectLst>
                  <a:outerShdw blurRad="38100" dist="38100" dir="2700000" algn="tl">
                    <a:srgbClr val="000000">
                      <a:alpha val="43137"/>
                    </a:srgbClr>
                  </a:outerShdw>
                </a:effectLst>
                <a:latin typeface="Calibri"/>
              </a:rPr>
              <a:t>sınavını, sınav kurallarını ihlal ettiği </a:t>
            </a:r>
            <a:r>
              <a:rPr lang="tr-TR" sz="2600" b="1" dirty="0">
                <a:solidFill>
                  <a:srgbClr val="C00000"/>
                </a:solidFill>
                <a:effectLst>
                  <a:outerShdw blurRad="38100" dist="38100" dir="2700000" algn="tl">
                    <a:srgbClr val="000000">
                      <a:alpha val="43137"/>
                    </a:srgbClr>
                  </a:outerShdw>
                </a:effectLst>
                <a:latin typeface="Calibri"/>
              </a:rPr>
              <a:t>gerekçesiyle tutanakla geçersiz </a:t>
            </a:r>
            <a:r>
              <a:rPr lang="tr-TR" sz="2600" b="1" dirty="0" smtClean="0">
                <a:solidFill>
                  <a:srgbClr val="0C0000"/>
                </a:solidFill>
                <a:effectLst>
                  <a:outerShdw blurRad="38100" dist="38100" dir="2700000" algn="tl">
                    <a:srgbClr val="000000">
                      <a:alpha val="43137"/>
                    </a:srgbClr>
                  </a:outerShdw>
                </a:effectLst>
                <a:latin typeface="Calibri"/>
              </a:rPr>
              <a:t>sayınız.</a:t>
            </a:r>
            <a:r>
              <a:rPr lang="tr-TR" sz="2600" b="1" dirty="0" smtClean="0">
                <a:solidFill>
                  <a:srgbClr val="C00000"/>
                </a:solidFill>
                <a:effectLst>
                  <a:outerShdw blurRad="38100" dist="38100" dir="2700000" algn="tl">
                    <a:srgbClr val="000000">
                      <a:alpha val="43137"/>
                    </a:srgbClr>
                  </a:outerShdw>
                </a:effectLst>
                <a:latin typeface="Calibri"/>
              </a:rPr>
              <a:t> </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40</a:t>
            </a:fld>
            <a:endParaRPr lang="en-US">
              <a:solidFill>
                <a:prstClr val="white"/>
              </a:solidFill>
            </a:endParaRPr>
          </a:p>
        </p:txBody>
      </p:sp>
    </p:spTree>
    <p:extLst>
      <p:ext uri="{BB962C8B-B14F-4D97-AF65-F5344CB8AC3E}">
        <p14:creationId xmlns="" xmlns:p14="http://schemas.microsoft.com/office/powerpoint/2010/main" val="340514676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0"/>
            <a:ext cx="9143999" cy="561913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Her bir ders için yapılacak sınav başladıktan sonra </a:t>
            </a:r>
            <a:r>
              <a:rPr lang="tr-TR" sz="2600" b="1" dirty="0" smtClean="0">
                <a:solidFill>
                  <a:prstClr val="black"/>
                </a:solidFill>
                <a:effectLst>
                  <a:outerShdw blurRad="38100" dist="38100" dir="2700000" algn="tl">
                    <a:srgbClr val="000000">
                      <a:alpha val="43137"/>
                    </a:srgbClr>
                  </a:outerShdw>
                </a:effectLst>
                <a:latin typeface="Calibri"/>
              </a:rPr>
              <a:t>ilk 15 dakika </a:t>
            </a:r>
            <a:r>
              <a:rPr lang="tr-TR" sz="2600" b="1" dirty="0" smtClean="0">
                <a:solidFill>
                  <a:srgbClr val="C00000"/>
                </a:solidFill>
                <a:effectLst>
                  <a:outerShdw blurRad="38100" dist="38100" dir="2700000" algn="tl">
                    <a:srgbClr val="000000">
                      <a:alpha val="43137"/>
                    </a:srgbClr>
                  </a:outerShdw>
                </a:effectLst>
                <a:latin typeface="Calibri"/>
              </a:rPr>
              <a:t>içerisinde gelen öğrenciler sınava alınacaktır.  </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Geç gelen öğrencilere </a:t>
            </a:r>
            <a:r>
              <a:rPr lang="tr-TR" sz="2600" b="1" dirty="0" smtClean="0">
                <a:solidFill>
                  <a:srgbClr val="0C0000"/>
                </a:solidFill>
                <a:effectLst>
                  <a:outerShdw blurRad="38100" dist="38100" dir="2700000" algn="tl">
                    <a:srgbClr val="000000">
                      <a:alpha val="43137"/>
                    </a:srgbClr>
                  </a:outerShdw>
                </a:effectLst>
                <a:latin typeface="Calibri"/>
              </a:rPr>
              <a:t>ek süre </a:t>
            </a:r>
            <a:r>
              <a:rPr lang="tr-TR" sz="2600" b="1" dirty="0" smtClean="0">
                <a:solidFill>
                  <a:srgbClr val="C00000"/>
                </a:solidFill>
                <a:effectLst>
                  <a:outerShdw blurRad="38100" dist="38100" dir="2700000" algn="tl">
                    <a:srgbClr val="000000">
                      <a:alpha val="43137"/>
                    </a:srgbClr>
                  </a:outerShdw>
                </a:effectLst>
                <a:latin typeface="Calibri"/>
              </a:rPr>
              <a:t>verilmeyecektir. </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Her dersin sınavında </a:t>
            </a:r>
            <a:r>
              <a:rPr lang="tr-TR" sz="2600" b="1" dirty="0" smtClean="0">
                <a:solidFill>
                  <a:prstClr val="black"/>
                </a:solidFill>
                <a:effectLst>
                  <a:outerShdw blurRad="38100" dist="38100" dir="2700000" algn="tl">
                    <a:srgbClr val="000000">
                      <a:alpha val="43137"/>
                    </a:srgbClr>
                  </a:outerShdw>
                </a:effectLst>
                <a:latin typeface="Calibri"/>
              </a:rPr>
              <a:t>ilk 20 dakika </a:t>
            </a:r>
            <a:r>
              <a:rPr lang="tr-TR" sz="2600" b="1" dirty="0" smtClean="0">
                <a:solidFill>
                  <a:srgbClr val="C00000"/>
                </a:solidFill>
                <a:effectLst>
                  <a:outerShdw blurRad="38100" dist="38100" dir="2700000" algn="tl">
                    <a:srgbClr val="000000">
                      <a:alpha val="43137"/>
                    </a:srgbClr>
                  </a:outerShdw>
                </a:effectLst>
                <a:latin typeface="Calibri"/>
              </a:rPr>
              <a:t>süresince öğrenciler sınıflarından çıkmayacak. İlk 20 dakika tamamlandıktan sonra sınavını tamamlayan öğrenci, salon yoklama listesini </a:t>
            </a:r>
            <a:r>
              <a:rPr lang="tr-TR" sz="2600" b="1" dirty="0" smtClean="0">
                <a:solidFill>
                  <a:srgbClr val="0C0000"/>
                </a:solidFill>
                <a:effectLst>
                  <a:outerShdw blurRad="38100" dist="38100" dir="2700000" algn="tl">
                    <a:srgbClr val="000000">
                      <a:alpha val="43137"/>
                    </a:srgbClr>
                  </a:outerShdw>
                </a:effectLst>
                <a:latin typeface="Calibri"/>
              </a:rPr>
              <a:t>silinmez kalemle </a:t>
            </a:r>
            <a:r>
              <a:rPr lang="tr-TR" sz="2600" b="1" dirty="0" smtClean="0">
                <a:solidFill>
                  <a:srgbClr val="C00000"/>
                </a:solidFill>
                <a:effectLst>
                  <a:outerShdw blurRad="38100" dist="38100" dir="2700000" algn="tl">
                    <a:srgbClr val="000000">
                      <a:alpha val="43137"/>
                    </a:srgbClr>
                  </a:outerShdw>
                </a:effectLst>
                <a:latin typeface="Calibri"/>
              </a:rPr>
              <a:t>imzalayarak sınıftan çıkabilecektir.</a:t>
            </a:r>
          </a:p>
          <a:p>
            <a:pPr marL="457200" indent="-4572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Her </a:t>
            </a:r>
            <a:r>
              <a:rPr lang="tr-TR" sz="2600" b="1" dirty="0">
                <a:solidFill>
                  <a:srgbClr val="C00000"/>
                </a:solidFill>
                <a:effectLst>
                  <a:outerShdw blurRad="38100" dist="38100" dir="2700000" algn="tl">
                    <a:srgbClr val="000000">
                      <a:alpha val="43137"/>
                    </a:srgbClr>
                  </a:outerShdw>
                </a:effectLst>
                <a:latin typeface="Calibri"/>
              </a:rPr>
              <a:t>derse ait sınav süresinin tamamlanmasına </a:t>
            </a:r>
            <a:r>
              <a:rPr lang="tr-TR" sz="2600" b="1" dirty="0">
                <a:solidFill>
                  <a:prstClr val="black"/>
                </a:solidFill>
                <a:effectLst>
                  <a:outerShdw blurRad="38100" dist="38100" dir="2700000" algn="tl">
                    <a:srgbClr val="000000">
                      <a:alpha val="43137"/>
                    </a:srgbClr>
                  </a:outerShdw>
                </a:effectLst>
                <a:latin typeface="Calibri"/>
              </a:rPr>
              <a:t>5 dakika kala, </a:t>
            </a:r>
            <a:r>
              <a:rPr lang="tr-TR" sz="2600" b="1" dirty="0">
                <a:solidFill>
                  <a:srgbClr val="C00000"/>
                </a:solidFill>
                <a:effectLst>
                  <a:outerShdw blurRad="38100" dist="38100" dir="2700000" algn="tl">
                    <a:srgbClr val="000000">
                      <a:alpha val="43137"/>
                    </a:srgbClr>
                  </a:outerShdw>
                </a:effectLst>
                <a:latin typeface="Calibri"/>
              </a:rPr>
              <a:t>öğrenciler sınıftan çıkarılmayacaktır. </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41</a:t>
            </a:fld>
            <a:endParaRPr lang="en-US">
              <a:solidFill>
                <a:prstClr val="white"/>
              </a:solidFill>
            </a:endParaRPr>
          </a:p>
        </p:txBody>
      </p:sp>
    </p:spTree>
    <p:extLst>
      <p:ext uri="{BB962C8B-B14F-4D97-AF65-F5344CB8AC3E}">
        <p14:creationId xmlns="" xmlns:p14="http://schemas.microsoft.com/office/powerpoint/2010/main" val="2277557836"/>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0"/>
            <a:ext cx="9144000" cy="6005015"/>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Ø"/>
            </a:pPr>
            <a:r>
              <a:rPr lang="tr-TR" sz="2400" b="1" dirty="0">
                <a:solidFill>
                  <a:srgbClr val="C00000"/>
                </a:solidFill>
                <a:effectLst>
                  <a:outerShdw blurRad="38100" dist="38100" dir="2700000" algn="tl">
                    <a:srgbClr val="000000">
                      <a:alpha val="43137"/>
                    </a:srgbClr>
                  </a:outerShdw>
                </a:effectLst>
                <a:latin typeface="Calibri"/>
              </a:rPr>
              <a:t>Her ders sınavı tamamlanana kadar </a:t>
            </a:r>
            <a:r>
              <a:rPr lang="tr-TR" sz="2400" b="1" dirty="0">
                <a:solidFill>
                  <a:prstClr val="black"/>
                </a:solidFill>
                <a:effectLst>
                  <a:outerShdw blurRad="38100" dist="38100" dir="2700000" algn="tl">
                    <a:srgbClr val="000000">
                      <a:alpha val="43137"/>
                    </a:srgbClr>
                  </a:outerShdw>
                </a:effectLst>
                <a:latin typeface="Calibri"/>
              </a:rPr>
              <a:t>özel eğitim tedbiri olan öğrenciler hariç </a:t>
            </a:r>
            <a:r>
              <a:rPr lang="tr-TR" sz="2400" b="1" dirty="0">
                <a:solidFill>
                  <a:srgbClr val="C00000"/>
                </a:solidFill>
                <a:effectLst>
                  <a:outerShdw blurRad="38100" dist="38100" dir="2700000" algn="tl">
                    <a:srgbClr val="000000">
                      <a:alpha val="43137"/>
                    </a:srgbClr>
                  </a:outerShdw>
                </a:effectLst>
                <a:latin typeface="Calibri"/>
              </a:rPr>
              <a:t>sınıfta </a:t>
            </a:r>
            <a:r>
              <a:rPr lang="tr-TR" sz="2400" b="1" u="sng" dirty="0">
                <a:solidFill>
                  <a:prstClr val="black"/>
                </a:solidFill>
                <a:effectLst>
                  <a:outerShdw blurRad="38100" dist="38100" dir="2700000" algn="tl">
                    <a:srgbClr val="000000">
                      <a:alpha val="43137"/>
                    </a:srgbClr>
                  </a:outerShdw>
                </a:effectLst>
                <a:latin typeface="Calibri"/>
              </a:rPr>
              <a:t>en az iki </a:t>
            </a:r>
            <a:r>
              <a:rPr lang="tr-TR" sz="2400" b="1" dirty="0">
                <a:solidFill>
                  <a:srgbClr val="C00000"/>
                </a:solidFill>
                <a:effectLst>
                  <a:outerShdw blurRad="38100" dist="38100" dir="2700000" algn="tl">
                    <a:srgbClr val="000000">
                      <a:alpha val="43137"/>
                    </a:srgbClr>
                  </a:outerShdw>
                </a:effectLst>
                <a:latin typeface="Calibri"/>
              </a:rPr>
              <a:t>öğrencinin kalmasına </a:t>
            </a:r>
            <a:r>
              <a:rPr lang="tr-TR" sz="2400" b="1" dirty="0" smtClean="0">
                <a:solidFill>
                  <a:srgbClr val="C00000"/>
                </a:solidFill>
                <a:effectLst>
                  <a:outerShdw blurRad="38100" dist="38100" dir="2700000" algn="tl">
                    <a:srgbClr val="000000">
                      <a:alpha val="43137"/>
                    </a:srgbClr>
                  </a:outerShdw>
                </a:effectLst>
                <a:latin typeface="Calibri"/>
              </a:rPr>
              <a:t>dikkat ediniz.</a:t>
            </a:r>
          </a:p>
          <a:p>
            <a:pPr marL="457200" indent="-457200" algn="just">
              <a:lnSpc>
                <a:spcPct val="150000"/>
              </a:lnSpc>
              <a:buFont typeface="Wingdings" pitchFamily="2" charset="2"/>
              <a:buChar char="Ø"/>
            </a:pPr>
            <a:r>
              <a:rPr lang="tr-TR" sz="2500" b="1" dirty="0" smtClean="0">
                <a:solidFill>
                  <a:srgbClr val="C00000"/>
                </a:solidFill>
                <a:effectLst>
                  <a:outerShdw blurRad="38100" dist="38100" dir="2700000" algn="tl">
                    <a:srgbClr val="000000">
                      <a:alpha val="43137"/>
                    </a:srgbClr>
                  </a:outerShdw>
                </a:effectLst>
                <a:latin typeface="Calibri"/>
              </a:rPr>
              <a:t>Her ders </a:t>
            </a:r>
            <a:r>
              <a:rPr lang="tr-TR" sz="2500" b="1" dirty="0">
                <a:solidFill>
                  <a:srgbClr val="C00000"/>
                </a:solidFill>
                <a:effectLst>
                  <a:outerShdw blurRad="38100" dist="38100" dir="2700000" algn="tl">
                    <a:srgbClr val="000000">
                      <a:alpha val="43137"/>
                    </a:srgbClr>
                  </a:outerShdw>
                </a:effectLst>
                <a:latin typeface="Calibri"/>
              </a:rPr>
              <a:t>sınavının </a:t>
            </a:r>
            <a:r>
              <a:rPr lang="tr-TR" sz="2500" b="1" dirty="0" smtClean="0">
                <a:solidFill>
                  <a:srgbClr val="0C0000"/>
                </a:solidFill>
                <a:effectLst>
                  <a:outerShdw blurRad="38100" dist="38100" dir="2700000" algn="tl">
                    <a:srgbClr val="000000">
                      <a:alpha val="43137"/>
                    </a:srgbClr>
                  </a:outerShdw>
                </a:effectLst>
                <a:latin typeface="Calibri"/>
              </a:rPr>
              <a:t>ilk </a:t>
            </a:r>
            <a:r>
              <a:rPr lang="tr-TR" sz="2500" b="1" dirty="0">
                <a:solidFill>
                  <a:srgbClr val="0C0000"/>
                </a:solidFill>
                <a:effectLst>
                  <a:outerShdw blurRad="38100" dist="38100" dir="2700000" algn="tl">
                    <a:srgbClr val="000000">
                      <a:alpha val="43137"/>
                    </a:srgbClr>
                  </a:outerShdw>
                </a:effectLst>
                <a:latin typeface="Calibri"/>
              </a:rPr>
              <a:t>15 dakikası </a:t>
            </a:r>
            <a:r>
              <a:rPr lang="tr-TR" sz="2500" b="1" dirty="0">
                <a:solidFill>
                  <a:srgbClr val="C00000"/>
                </a:solidFill>
                <a:effectLst>
                  <a:outerShdw blurRad="38100" dist="38100" dir="2700000" algn="tl">
                    <a:srgbClr val="000000">
                      <a:alpha val="43137"/>
                    </a:srgbClr>
                  </a:outerShdw>
                </a:effectLst>
                <a:latin typeface="Calibri"/>
              </a:rPr>
              <a:t>tamamlandıktan sonra </a:t>
            </a:r>
            <a:r>
              <a:rPr lang="tr-TR" sz="2500" b="1" dirty="0" smtClean="0">
                <a:solidFill>
                  <a:srgbClr val="C00000"/>
                </a:solidFill>
                <a:effectLst>
                  <a:outerShdw blurRad="38100" dist="38100" dir="2700000" algn="tl">
                    <a:srgbClr val="000000">
                      <a:alpha val="43137"/>
                    </a:srgbClr>
                  </a:outerShdw>
                </a:effectLst>
                <a:latin typeface="Calibri"/>
              </a:rPr>
              <a:t>sınava </a:t>
            </a:r>
            <a:r>
              <a:rPr lang="tr-TR" sz="2500" b="1" dirty="0">
                <a:solidFill>
                  <a:srgbClr val="C00000"/>
                </a:solidFill>
                <a:effectLst>
                  <a:outerShdw blurRad="38100" dist="38100" dir="2700000" algn="tl">
                    <a:srgbClr val="000000">
                      <a:alpha val="43137"/>
                    </a:srgbClr>
                  </a:outerShdw>
                </a:effectLst>
                <a:latin typeface="Calibri"/>
              </a:rPr>
              <a:t>girmeyen öğrencilerin sınıf öğrenci yoklama listesinde isimleri karşısına mürekkepli kalemle </a:t>
            </a:r>
            <a:r>
              <a:rPr lang="tr-TR" sz="2500" b="1" dirty="0">
                <a:solidFill>
                  <a:srgbClr val="0C0000"/>
                </a:solidFill>
                <a:effectLst>
                  <a:outerShdw blurRad="38100" dist="38100" dir="2700000" algn="tl">
                    <a:srgbClr val="000000">
                      <a:alpha val="43137"/>
                    </a:srgbClr>
                  </a:outerShdw>
                </a:effectLst>
                <a:latin typeface="Calibri"/>
              </a:rPr>
              <a:t>“GİRMEDİ” </a:t>
            </a:r>
            <a:r>
              <a:rPr lang="tr-TR" sz="2500" b="1" dirty="0" smtClean="0">
                <a:solidFill>
                  <a:srgbClr val="C00000"/>
                </a:solidFill>
                <a:effectLst>
                  <a:outerShdw blurRad="38100" dist="38100" dir="2700000" algn="tl">
                    <a:srgbClr val="000000">
                      <a:alpha val="43137"/>
                    </a:srgbClr>
                  </a:outerShdw>
                </a:effectLst>
                <a:latin typeface="Calibri"/>
              </a:rPr>
              <a:t>yazınız, cevap </a:t>
            </a:r>
            <a:r>
              <a:rPr lang="tr-TR" sz="2500" b="1" dirty="0">
                <a:solidFill>
                  <a:srgbClr val="C00000"/>
                </a:solidFill>
                <a:effectLst>
                  <a:outerShdw blurRad="38100" dist="38100" dir="2700000" algn="tl">
                    <a:srgbClr val="000000">
                      <a:alpha val="43137"/>
                    </a:srgbClr>
                  </a:outerShdw>
                </a:effectLst>
                <a:latin typeface="Calibri"/>
              </a:rPr>
              <a:t>kâğıdındaki </a:t>
            </a:r>
            <a:r>
              <a:rPr lang="tr-TR" sz="2500" b="1" dirty="0">
                <a:solidFill>
                  <a:srgbClr val="0C0000"/>
                </a:solidFill>
                <a:effectLst>
                  <a:outerShdw blurRad="38100" dist="38100" dir="2700000" algn="tl">
                    <a:srgbClr val="000000">
                      <a:alpha val="43137"/>
                    </a:srgbClr>
                  </a:outerShdw>
                </a:effectLst>
                <a:latin typeface="Calibri"/>
              </a:rPr>
              <a:t>“SINAVA GİRMEDİ” </a:t>
            </a:r>
            <a:r>
              <a:rPr lang="tr-TR" sz="2500" b="1" dirty="0">
                <a:solidFill>
                  <a:srgbClr val="C00000"/>
                </a:solidFill>
                <a:effectLst>
                  <a:outerShdw blurRad="38100" dist="38100" dir="2700000" algn="tl">
                    <a:srgbClr val="000000">
                      <a:alpha val="43137"/>
                    </a:srgbClr>
                  </a:outerShdw>
                </a:effectLst>
                <a:latin typeface="Calibri"/>
              </a:rPr>
              <a:t>bölümünü ise kurşun kalemle</a:t>
            </a:r>
            <a:r>
              <a:rPr lang="tr-TR" sz="2500" b="1" u="sng" dirty="0">
                <a:solidFill>
                  <a:srgbClr val="C00000"/>
                </a:solidFill>
                <a:effectLst>
                  <a:outerShdw blurRad="38100" dist="38100" dir="2700000" algn="tl">
                    <a:srgbClr val="000000">
                      <a:alpha val="43137"/>
                    </a:srgbClr>
                  </a:outerShdw>
                </a:effectLst>
                <a:latin typeface="Calibri"/>
              </a:rPr>
              <a:t> </a:t>
            </a:r>
            <a:r>
              <a:rPr lang="tr-TR" sz="2500" b="1" dirty="0" smtClean="0">
                <a:solidFill>
                  <a:srgbClr val="C00000"/>
                </a:solidFill>
                <a:effectLst>
                  <a:outerShdw blurRad="38100" dist="38100" dir="2700000" algn="tl">
                    <a:srgbClr val="000000">
                      <a:alpha val="43137"/>
                    </a:srgbClr>
                  </a:outerShdw>
                </a:effectLst>
                <a:latin typeface="Calibri"/>
              </a:rPr>
              <a:t>kodlayınız. </a:t>
            </a:r>
            <a:endParaRPr lang="tr-TR" sz="2500" b="1" dirty="0">
              <a:solidFill>
                <a:srgbClr val="C00000"/>
              </a:solidFill>
              <a:effectLst>
                <a:outerShdw blurRad="38100" dist="38100" dir="2700000" algn="tl">
                  <a:srgbClr val="000000">
                    <a:alpha val="43137"/>
                  </a:srgbClr>
                </a:outerShdw>
              </a:effectLst>
              <a:latin typeface="Calibri"/>
            </a:endParaRPr>
          </a:p>
          <a:p>
            <a:pPr marL="457200" indent="-457200" algn="just">
              <a:lnSpc>
                <a:spcPct val="150000"/>
              </a:lnSpc>
              <a:buFont typeface="Wingdings" pitchFamily="2" charset="2"/>
              <a:buChar char="Ø"/>
            </a:pPr>
            <a:r>
              <a:rPr lang="tr-TR" sz="2500" b="1" dirty="0" smtClean="0">
                <a:solidFill>
                  <a:srgbClr val="C00000"/>
                </a:solidFill>
                <a:effectLst>
                  <a:outerShdw blurRad="38100" dist="38100" dir="2700000" algn="tl">
                    <a:srgbClr val="000000">
                      <a:alpha val="43137"/>
                    </a:srgbClr>
                  </a:outerShdw>
                </a:effectLst>
                <a:latin typeface="Calibri"/>
              </a:rPr>
              <a:t>Sınava </a:t>
            </a:r>
            <a:r>
              <a:rPr lang="tr-TR" sz="2500" b="1" dirty="0">
                <a:solidFill>
                  <a:srgbClr val="C00000"/>
                </a:solidFill>
                <a:effectLst>
                  <a:outerShdw blurRad="38100" dist="38100" dir="2700000" algn="tl">
                    <a:srgbClr val="000000">
                      <a:alpha val="43137"/>
                    </a:srgbClr>
                  </a:outerShdw>
                </a:effectLst>
                <a:latin typeface="Calibri"/>
              </a:rPr>
              <a:t>girmeyen öğrencilerin bilgisini içeren salon yoklama listesini, sınavın </a:t>
            </a:r>
            <a:r>
              <a:rPr lang="tr-TR" sz="2500" b="1" dirty="0">
                <a:solidFill>
                  <a:prstClr val="black"/>
                </a:solidFill>
                <a:effectLst>
                  <a:outerShdw blurRad="38100" dist="38100" dir="2700000" algn="tl">
                    <a:srgbClr val="000000">
                      <a:alpha val="43137"/>
                    </a:srgbClr>
                  </a:outerShdw>
                </a:effectLst>
                <a:latin typeface="Calibri"/>
              </a:rPr>
              <a:t>ilk 15 dakikası </a:t>
            </a:r>
            <a:r>
              <a:rPr lang="tr-TR" sz="2500" b="1" dirty="0">
                <a:solidFill>
                  <a:srgbClr val="C00000"/>
                </a:solidFill>
                <a:effectLst>
                  <a:outerShdw blurRad="38100" dist="38100" dir="2700000" algn="tl">
                    <a:srgbClr val="000000">
                      <a:alpha val="43137"/>
                    </a:srgbClr>
                  </a:outerShdw>
                </a:effectLst>
                <a:latin typeface="Calibri"/>
              </a:rPr>
              <a:t>tamamlandıktan sonra bina komisyonuna vererek bir </a:t>
            </a:r>
            <a:r>
              <a:rPr lang="tr-TR" sz="2500" b="1" dirty="0">
                <a:solidFill>
                  <a:prstClr val="black"/>
                </a:solidFill>
                <a:effectLst>
                  <a:outerShdw blurRad="38100" dist="38100" dir="2700000" algn="tl">
                    <a:srgbClr val="000000">
                      <a:alpha val="43137"/>
                    </a:srgbClr>
                  </a:outerShdw>
                </a:effectLst>
                <a:latin typeface="Calibri"/>
              </a:rPr>
              <a:t>fotokopisinin</a:t>
            </a:r>
            <a:r>
              <a:rPr lang="tr-TR" sz="2500" b="1" dirty="0">
                <a:solidFill>
                  <a:srgbClr val="C00000"/>
                </a:solidFill>
                <a:effectLst>
                  <a:outerShdw blurRad="38100" dist="38100" dir="2700000" algn="tl">
                    <a:srgbClr val="000000">
                      <a:alpha val="43137"/>
                    </a:srgbClr>
                  </a:outerShdw>
                </a:effectLst>
                <a:latin typeface="Calibri"/>
              </a:rPr>
              <a:t> alınması sağlayınız</a:t>
            </a:r>
            <a:r>
              <a:rPr lang="tr-TR" sz="2500" b="1" dirty="0" smtClean="0">
                <a:solidFill>
                  <a:srgbClr val="C00000"/>
                </a:solidFill>
                <a:effectLst>
                  <a:outerShdw blurRad="38100" dist="38100" dir="2700000" algn="tl">
                    <a:srgbClr val="000000">
                      <a:alpha val="43137"/>
                    </a:srgbClr>
                  </a:outerShdw>
                </a:effectLst>
                <a:latin typeface="Calibri"/>
              </a:rPr>
              <a:t>.</a:t>
            </a:r>
            <a:endParaRPr lang="tr-TR" sz="2500" b="1" dirty="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42</a:t>
            </a:fld>
            <a:endParaRPr lang="en-US">
              <a:solidFill>
                <a:prstClr val="white"/>
              </a:solidFill>
            </a:endParaRPr>
          </a:p>
        </p:txBody>
      </p:sp>
    </p:spTree>
    <p:extLst>
      <p:ext uri="{BB962C8B-B14F-4D97-AF65-F5344CB8AC3E}">
        <p14:creationId xmlns="" xmlns:p14="http://schemas.microsoft.com/office/powerpoint/2010/main" val="417120626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62232"/>
            <a:ext cx="9048466" cy="599290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468000" algn="just">
              <a:lnSpc>
                <a:spcPts val="3900"/>
              </a:lnSpc>
              <a:buFont typeface="Wingdings" pitchFamily="2" charset="2"/>
              <a:buChar char="Ø"/>
            </a:pPr>
            <a:r>
              <a:rPr lang="tr-TR" sz="2400" b="1" dirty="0">
                <a:solidFill>
                  <a:prstClr val="black"/>
                </a:solidFill>
                <a:effectLst>
                  <a:outerShdw blurRad="38100" dist="38100" dir="2700000" algn="tl">
                    <a:srgbClr val="000000">
                      <a:alpha val="43137"/>
                    </a:srgbClr>
                  </a:outerShdw>
                </a:effectLst>
                <a:latin typeface="Calibri"/>
              </a:rPr>
              <a:t>İkili/toplu kopya taraması </a:t>
            </a:r>
            <a:r>
              <a:rPr lang="tr-TR" sz="2400" b="1" dirty="0">
                <a:solidFill>
                  <a:srgbClr val="C00000"/>
                </a:solidFill>
                <a:effectLst>
                  <a:outerShdw blurRad="38100" dist="38100" dir="2700000" algn="tl">
                    <a:srgbClr val="000000">
                      <a:alpha val="43137"/>
                    </a:srgbClr>
                  </a:outerShdw>
                </a:effectLst>
                <a:latin typeface="Calibri"/>
              </a:rPr>
              <a:t>sonucunda </a:t>
            </a:r>
            <a:r>
              <a:rPr lang="tr-TR" sz="2400" b="1" dirty="0" smtClean="0">
                <a:solidFill>
                  <a:srgbClr val="C00000"/>
                </a:solidFill>
                <a:effectLst>
                  <a:outerShdw blurRad="38100" dist="38100" dir="2700000" algn="tl">
                    <a:srgbClr val="000000">
                      <a:alpha val="43137"/>
                    </a:srgbClr>
                  </a:outerShdw>
                </a:effectLst>
                <a:latin typeface="Calibri"/>
              </a:rPr>
              <a:t>kopya </a:t>
            </a:r>
            <a:r>
              <a:rPr lang="tr-TR" sz="2400" b="1" dirty="0">
                <a:solidFill>
                  <a:srgbClr val="C00000"/>
                </a:solidFill>
                <a:effectLst>
                  <a:outerShdw blurRad="38100" dist="38100" dir="2700000" algn="tl">
                    <a:srgbClr val="000000">
                      <a:alpha val="43137"/>
                    </a:srgbClr>
                  </a:outerShdw>
                </a:effectLst>
                <a:latin typeface="Calibri"/>
              </a:rPr>
              <a:t>çektiği tespit edilen öğrencilerin </a:t>
            </a:r>
            <a:r>
              <a:rPr lang="tr-TR" sz="2400" b="1" dirty="0" smtClean="0">
                <a:solidFill>
                  <a:srgbClr val="C00000"/>
                </a:solidFill>
                <a:effectLst>
                  <a:outerShdw blurRad="38100" dist="38100" dir="2700000" algn="tl">
                    <a:srgbClr val="000000">
                      <a:alpha val="43137"/>
                    </a:srgbClr>
                  </a:outerShdw>
                </a:effectLst>
                <a:latin typeface="Calibri"/>
              </a:rPr>
              <a:t>ilgili </a:t>
            </a:r>
            <a:r>
              <a:rPr lang="tr-TR" sz="2400" b="1" dirty="0">
                <a:solidFill>
                  <a:srgbClr val="C00000"/>
                </a:solidFill>
                <a:effectLst>
                  <a:outerShdw blurRad="38100" dist="38100" dir="2700000" algn="tl">
                    <a:srgbClr val="000000">
                      <a:alpha val="43137"/>
                    </a:srgbClr>
                  </a:outerShdw>
                </a:effectLst>
                <a:latin typeface="Calibri"/>
              </a:rPr>
              <a:t>testleri iptal </a:t>
            </a:r>
            <a:r>
              <a:rPr lang="tr-TR" sz="2400" b="1" dirty="0" smtClean="0">
                <a:solidFill>
                  <a:srgbClr val="C00000"/>
                </a:solidFill>
                <a:effectLst>
                  <a:outerShdw blurRad="38100" dist="38100" dir="2700000" algn="tl">
                    <a:srgbClr val="000000">
                      <a:alpha val="43137"/>
                    </a:srgbClr>
                  </a:outerShdw>
                </a:effectLst>
                <a:latin typeface="Calibri"/>
              </a:rPr>
              <a:t>edileceğinden </a:t>
            </a:r>
            <a:r>
              <a:rPr lang="tr-TR" sz="2400" b="1" dirty="0">
                <a:solidFill>
                  <a:srgbClr val="C00000"/>
                </a:solidFill>
                <a:effectLst>
                  <a:outerShdw blurRad="38100" dist="38100" dir="2700000" algn="tl">
                    <a:srgbClr val="000000">
                      <a:alpha val="43137"/>
                    </a:srgbClr>
                  </a:outerShdw>
                </a:effectLst>
                <a:latin typeface="Calibri"/>
              </a:rPr>
              <a:t>sınav esnasında öğrencilerin cevap kâğıtlarını hiçbir öğrencinin göremeyeceği şekilde önlerinde </a:t>
            </a:r>
            <a:r>
              <a:rPr lang="tr-TR" sz="2400" b="1" dirty="0" smtClean="0">
                <a:solidFill>
                  <a:srgbClr val="C00000"/>
                </a:solidFill>
                <a:effectLst>
                  <a:outerShdw blurRad="38100" dist="38100" dir="2700000" algn="tl">
                    <a:srgbClr val="000000">
                      <a:alpha val="43137"/>
                    </a:srgbClr>
                  </a:outerShdw>
                </a:effectLst>
                <a:latin typeface="Calibri"/>
              </a:rPr>
              <a:t>bulundurmalarına </a:t>
            </a:r>
            <a:r>
              <a:rPr lang="tr-TR" sz="2400" b="1" dirty="0">
                <a:solidFill>
                  <a:srgbClr val="C00000"/>
                </a:solidFill>
                <a:effectLst>
                  <a:outerShdw blurRad="38100" dist="38100" dir="2700000" algn="tl">
                    <a:srgbClr val="000000">
                      <a:alpha val="43137"/>
                    </a:srgbClr>
                  </a:outerShdw>
                </a:effectLst>
                <a:latin typeface="Calibri"/>
              </a:rPr>
              <a:t>ve kesinlikle herhangi bir yöntemle kopya çekme teşebbüsünde </a:t>
            </a:r>
            <a:r>
              <a:rPr lang="tr-TR" sz="2400" b="1" dirty="0" smtClean="0">
                <a:solidFill>
                  <a:srgbClr val="C00000"/>
                </a:solidFill>
                <a:effectLst>
                  <a:outerShdw blurRad="38100" dist="38100" dir="2700000" algn="tl">
                    <a:srgbClr val="000000">
                      <a:alpha val="43137"/>
                    </a:srgbClr>
                  </a:outerShdw>
                </a:effectLst>
                <a:latin typeface="Calibri"/>
              </a:rPr>
              <a:t>bulunmamalarına </a:t>
            </a:r>
            <a:r>
              <a:rPr lang="tr-TR" sz="2400" b="1" dirty="0" smtClean="0">
                <a:solidFill>
                  <a:srgbClr val="0C0000"/>
                </a:solidFill>
                <a:effectLst>
                  <a:outerShdw blurRad="38100" dist="38100" dir="2700000" algn="tl">
                    <a:srgbClr val="000000">
                      <a:alpha val="43137"/>
                    </a:srgbClr>
                  </a:outerShdw>
                </a:effectLst>
                <a:latin typeface="Calibri"/>
              </a:rPr>
              <a:t>dikkat ediniz! </a:t>
            </a:r>
            <a:endParaRPr lang="tr-TR" sz="2400" b="1" dirty="0">
              <a:solidFill>
                <a:srgbClr val="0C0000"/>
              </a:solidFill>
              <a:effectLst>
                <a:outerShdw blurRad="38100" dist="38100" dir="2700000" algn="tl">
                  <a:srgbClr val="000000">
                    <a:alpha val="43137"/>
                  </a:srgbClr>
                </a:outerShdw>
              </a:effectLst>
              <a:latin typeface="Calibri"/>
            </a:endParaRPr>
          </a:p>
          <a:p>
            <a:pPr marL="342900" indent="-468000" algn="just">
              <a:lnSpc>
                <a:spcPts val="39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Sınav </a:t>
            </a:r>
            <a:r>
              <a:rPr lang="tr-TR" sz="2400" b="1" dirty="0">
                <a:solidFill>
                  <a:srgbClr val="C00000"/>
                </a:solidFill>
                <a:effectLst>
                  <a:outerShdw blurRad="38100" dist="38100" dir="2700000" algn="tl">
                    <a:srgbClr val="000000">
                      <a:alpha val="43137"/>
                    </a:srgbClr>
                  </a:outerShdw>
                </a:effectLst>
                <a:latin typeface="Calibri"/>
              </a:rPr>
              <a:t>süresi bitiminde sınavı durdurunuz; cevap kâğıtlarını, sınıf öğrenci listesi ile karşılaştırarak </a:t>
            </a:r>
            <a:r>
              <a:rPr lang="tr-TR" sz="2400" b="1" dirty="0">
                <a:solidFill>
                  <a:prstClr val="black"/>
                </a:solidFill>
                <a:effectLst>
                  <a:outerShdw blurRad="38100" dist="38100" dir="2700000" algn="tl">
                    <a:srgbClr val="000000">
                      <a:alpha val="43137"/>
                    </a:srgbClr>
                  </a:outerShdw>
                </a:effectLst>
                <a:latin typeface="Calibri"/>
              </a:rPr>
              <a:t>eksik olup olmadığını kontrol </a:t>
            </a:r>
            <a:r>
              <a:rPr lang="tr-TR" sz="2400" b="1" dirty="0" smtClean="0">
                <a:solidFill>
                  <a:prstClr val="black"/>
                </a:solidFill>
                <a:effectLst>
                  <a:outerShdw blurRad="38100" dist="38100" dir="2700000" algn="tl">
                    <a:srgbClr val="000000">
                      <a:alpha val="43137"/>
                    </a:srgbClr>
                  </a:outerShdw>
                </a:effectLst>
                <a:latin typeface="Calibri"/>
              </a:rPr>
              <a:t>ediniz,</a:t>
            </a:r>
          </a:p>
          <a:p>
            <a:pPr marL="342900" indent="-468000" algn="just">
              <a:lnSpc>
                <a:spcPts val="3900"/>
              </a:lnSpc>
              <a:buFont typeface="Wingdings" pitchFamily="2" charset="2"/>
              <a:buChar char="Ø"/>
            </a:pPr>
            <a:r>
              <a:rPr lang="tr-TR" sz="2400" b="1" dirty="0" smtClean="0">
                <a:solidFill>
                  <a:srgbClr val="C00000"/>
                </a:solidFill>
                <a:effectLst>
                  <a:outerShdw blurRad="38100" dist="38100" dir="2700000" algn="tl">
                    <a:srgbClr val="000000">
                      <a:alpha val="43137"/>
                    </a:srgbClr>
                  </a:outerShdw>
                </a:effectLst>
                <a:latin typeface="Calibri"/>
              </a:rPr>
              <a:t>Sınav salonunda tutanak düzenlenmiş ise </a:t>
            </a:r>
            <a:r>
              <a:rPr lang="tr-TR" sz="2400" b="1" dirty="0" smtClean="0">
                <a:solidFill>
                  <a:srgbClr val="0C0000"/>
                </a:solidFill>
                <a:effectLst>
                  <a:outerShdw blurRad="38100" dist="38100" dir="2700000" algn="tl">
                    <a:srgbClr val="000000">
                      <a:alpha val="43137"/>
                    </a:srgbClr>
                  </a:outerShdw>
                </a:effectLst>
                <a:latin typeface="Calibri"/>
              </a:rPr>
              <a:t>Öğrenci Yoklama Listesi </a:t>
            </a:r>
            <a:r>
              <a:rPr lang="tr-TR" sz="2400" b="1" dirty="0" smtClean="0">
                <a:solidFill>
                  <a:srgbClr val="C00000"/>
                </a:solidFill>
                <a:effectLst>
                  <a:outerShdw blurRad="38100" dist="38100" dir="2700000" algn="tl">
                    <a:srgbClr val="000000">
                      <a:alpha val="43137"/>
                    </a:srgbClr>
                  </a:outerShdw>
                </a:effectLst>
                <a:latin typeface="Calibri"/>
              </a:rPr>
              <a:t>üzerinde </a:t>
            </a:r>
            <a:r>
              <a:rPr lang="tr-TR" sz="2400" b="1" dirty="0" smtClean="0">
                <a:solidFill>
                  <a:srgbClr val="0C0000"/>
                </a:solidFill>
                <a:effectLst>
                  <a:outerShdw blurRad="38100" dist="38100" dir="2700000" algn="tl">
                    <a:srgbClr val="000000">
                      <a:alpha val="43137"/>
                    </a:srgbClr>
                  </a:outerShdw>
                </a:effectLst>
                <a:latin typeface="Calibri"/>
              </a:rPr>
              <a:t>‘Bu salon için tutanak tutulmuştur’ </a:t>
            </a:r>
            <a:r>
              <a:rPr lang="tr-TR" sz="2400" b="1" dirty="0" smtClean="0">
                <a:solidFill>
                  <a:srgbClr val="C00000"/>
                </a:solidFill>
                <a:effectLst>
                  <a:outerShdw blurRad="38100" dist="38100" dir="2700000" algn="tl">
                    <a:srgbClr val="000000">
                      <a:alpha val="43137"/>
                    </a:srgbClr>
                  </a:outerShdw>
                </a:effectLst>
                <a:latin typeface="Calibri"/>
              </a:rPr>
              <a:t>alanını kodlamayı unutmayınız.</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43</a:t>
            </a:fld>
            <a:endParaRPr lang="en-US">
              <a:solidFill>
                <a:prstClr val="white"/>
              </a:solidFill>
            </a:endParaRPr>
          </a:p>
        </p:txBody>
      </p:sp>
    </p:spTree>
    <p:extLst>
      <p:ext uri="{BB962C8B-B14F-4D97-AF65-F5344CB8AC3E}">
        <p14:creationId xmlns="" xmlns:p14="http://schemas.microsoft.com/office/powerpoint/2010/main" val="1827345170"/>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2"/>
            <a:ext cx="8937522" cy="5992907"/>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342900" indent="-342900" algn="just">
              <a:lnSpc>
                <a:spcPct val="150000"/>
              </a:lnSpc>
              <a:buFont typeface="Wingdings" pitchFamily="2" charset="2"/>
              <a:buChar char="Ø"/>
            </a:pPr>
            <a:r>
              <a:rPr lang="tr-TR" sz="2600" b="1" dirty="0">
                <a:solidFill>
                  <a:srgbClr val="C00000"/>
                </a:solidFill>
                <a:effectLst>
                  <a:outerShdw blurRad="38100" dist="38100" dir="2700000" algn="tl">
                    <a:srgbClr val="000000">
                      <a:alpha val="43137"/>
                    </a:srgbClr>
                  </a:outerShdw>
                </a:effectLst>
                <a:latin typeface="Calibri"/>
              </a:rPr>
              <a:t>Öğrenciye ait cevap kâğıdının sağ alt köşesinde bulunan salon başkanı ve gözcünün kontrol ettiğine dair bölümü, </a:t>
            </a:r>
            <a:r>
              <a:rPr lang="tr-TR" sz="2600" b="1" dirty="0">
                <a:solidFill>
                  <a:srgbClr val="0C0000"/>
                </a:solidFill>
                <a:effectLst>
                  <a:outerShdw blurRad="38100" dist="38100" dir="2700000" algn="tl">
                    <a:srgbClr val="000000">
                      <a:alpha val="43137"/>
                    </a:srgbClr>
                  </a:outerShdw>
                </a:effectLst>
                <a:latin typeface="Calibri"/>
              </a:rPr>
              <a:t>silinmez kalem </a:t>
            </a:r>
            <a:r>
              <a:rPr lang="tr-TR" sz="2600" b="1" dirty="0">
                <a:solidFill>
                  <a:srgbClr val="C00000"/>
                </a:solidFill>
                <a:effectLst>
                  <a:outerShdw blurRad="38100" dist="38100" dir="2700000" algn="tl">
                    <a:srgbClr val="000000">
                      <a:alpha val="43137"/>
                    </a:srgbClr>
                  </a:outerShdw>
                </a:effectLst>
                <a:latin typeface="Calibri"/>
              </a:rPr>
              <a:t>ile imza ediniz. </a:t>
            </a:r>
            <a:endParaRPr lang="tr-TR" sz="2600" b="1" dirty="0" smtClean="0">
              <a:solidFill>
                <a:srgbClr val="0C0000"/>
              </a:solidFill>
              <a:effectLst>
                <a:outerShdw blurRad="38100" dist="38100" dir="2700000" algn="tl">
                  <a:srgbClr val="000000">
                    <a:alpha val="43137"/>
                  </a:srgbClr>
                </a:outerShdw>
              </a:effectLst>
              <a:latin typeface="Calibri"/>
            </a:endParaRPr>
          </a:p>
          <a:p>
            <a:pPr marL="342900" indent="-3429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Sınavın </a:t>
            </a:r>
            <a:r>
              <a:rPr lang="tr-TR" sz="2600" b="1" dirty="0">
                <a:solidFill>
                  <a:srgbClr val="C00000"/>
                </a:solidFill>
                <a:effectLst>
                  <a:outerShdw blurRad="38100" dist="38100" dir="2700000" algn="tl">
                    <a:srgbClr val="000000">
                      <a:alpha val="43137"/>
                    </a:srgbClr>
                  </a:outerShdw>
                </a:effectLst>
                <a:latin typeface="Calibri"/>
              </a:rPr>
              <a:t>bitiminde </a:t>
            </a:r>
            <a:r>
              <a:rPr lang="tr-TR" sz="2600" b="1" dirty="0" smtClean="0">
                <a:solidFill>
                  <a:srgbClr val="0C0000"/>
                </a:solidFill>
                <a:effectLst>
                  <a:outerShdw blurRad="38100" dist="38100" dir="2700000" algn="tl">
                    <a:srgbClr val="000000">
                      <a:alpha val="43137"/>
                    </a:srgbClr>
                  </a:outerShdw>
                </a:effectLst>
                <a:latin typeface="Calibri"/>
              </a:rPr>
              <a:t>cevap kâğıtları ve sınıf öğrenci yoklama listesinin </a:t>
            </a:r>
            <a:r>
              <a:rPr lang="tr-TR" sz="2600" b="1" dirty="0" smtClean="0">
                <a:solidFill>
                  <a:srgbClr val="C00000"/>
                </a:solidFill>
                <a:effectLst>
                  <a:outerShdw blurRad="38100" dist="38100" dir="2700000" algn="tl">
                    <a:srgbClr val="000000">
                      <a:alpha val="43137"/>
                    </a:srgbClr>
                  </a:outerShdw>
                </a:effectLst>
                <a:latin typeface="Calibri"/>
              </a:rPr>
              <a:t>bulunduğu sınav </a:t>
            </a:r>
            <a:r>
              <a:rPr lang="tr-TR" sz="2600" b="1" dirty="0">
                <a:solidFill>
                  <a:srgbClr val="C00000"/>
                </a:solidFill>
                <a:effectLst>
                  <a:outerShdw blurRad="38100" dist="38100" dir="2700000" algn="tl">
                    <a:srgbClr val="000000">
                      <a:alpha val="43137"/>
                    </a:srgbClr>
                  </a:outerShdw>
                </a:effectLst>
                <a:latin typeface="Calibri"/>
              </a:rPr>
              <a:t>güvenlik poşetlerini </a:t>
            </a:r>
            <a:r>
              <a:rPr lang="tr-TR" sz="2600" b="1" dirty="0" smtClean="0">
                <a:solidFill>
                  <a:srgbClr val="C00000"/>
                </a:solidFill>
                <a:effectLst>
                  <a:outerShdw blurRad="38100" dist="38100" dir="2700000" algn="tl">
                    <a:srgbClr val="000000">
                      <a:alpha val="43137"/>
                    </a:srgbClr>
                  </a:outerShdw>
                </a:effectLst>
                <a:latin typeface="Calibri"/>
              </a:rPr>
              <a:t>bina sınav komisyonuna </a:t>
            </a:r>
            <a:r>
              <a:rPr lang="tr-TR" sz="2600" b="1" dirty="0" smtClean="0">
                <a:solidFill>
                  <a:srgbClr val="0C0000"/>
                </a:solidFill>
                <a:effectLst>
                  <a:outerShdw blurRad="38100" dist="38100" dir="2700000" algn="tl">
                    <a:srgbClr val="000000">
                      <a:alpha val="43137"/>
                    </a:srgbClr>
                  </a:outerShdw>
                </a:effectLst>
                <a:latin typeface="Calibri"/>
              </a:rPr>
              <a:t>imza </a:t>
            </a:r>
            <a:r>
              <a:rPr lang="tr-TR" sz="2600" b="1" dirty="0">
                <a:solidFill>
                  <a:srgbClr val="0C0000"/>
                </a:solidFill>
                <a:effectLst>
                  <a:outerShdw blurRad="38100" dist="38100" dir="2700000" algn="tl">
                    <a:srgbClr val="000000">
                      <a:alpha val="43137"/>
                    </a:srgbClr>
                  </a:outerShdw>
                </a:effectLst>
                <a:latin typeface="Calibri"/>
              </a:rPr>
              <a:t>karşılığında </a:t>
            </a:r>
            <a:r>
              <a:rPr lang="tr-TR" sz="2600" b="1" dirty="0">
                <a:solidFill>
                  <a:srgbClr val="C00000"/>
                </a:solidFill>
                <a:effectLst>
                  <a:outerShdw blurRad="38100" dist="38100" dir="2700000" algn="tl">
                    <a:srgbClr val="000000">
                      <a:alpha val="43137"/>
                    </a:srgbClr>
                  </a:outerShdw>
                </a:effectLst>
                <a:latin typeface="Calibri"/>
              </a:rPr>
              <a:t>teslim </a:t>
            </a:r>
            <a:r>
              <a:rPr lang="tr-TR" sz="2600" b="1" dirty="0" smtClean="0">
                <a:solidFill>
                  <a:srgbClr val="C00000"/>
                </a:solidFill>
                <a:effectLst>
                  <a:outerShdw blurRad="38100" dist="38100" dir="2700000" algn="tl">
                    <a:srgbClr val="000000">
                      <a:alpha val="43137"/>
                    </a:srgbClr>
                  </a:outerShdw>
                </a:effectLst>
                <a:latin typeface="Calibri"/>
              </a:rPr>
              <a:t>ediniz.</a:t>
            </a:r>
          </a:p>
          <a:p>
            <a:pPr marL="342900" indent="-3429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Soru kitapçıkları sınav evrak poşetine </a:t>
            </a:r>
            <a:r>
              <a:rPr lang="tr-TR" sz="2600" b="1" dirty="0" smtClean="0">
                <a:solidFill>
                  <a:srgbClr val="0C0000"/>
                </a:solidFill>
                <a:effectLst>
                  <a:outerShdw blurRad="38100" dist="38100" dir="2700000" algn="tl">
                    <a:srgbClr val="000000">
                      <a:alpha val="43137"/>
                    </a:srgbClr>
                  </a:outerShdw>
                </a:effectLst>
                <a:latin typeface="Calibri"/>
              </a:rPr>
              <a:t>konulmayacak</a:t>
            </a:r>
            <a:r>
              <a:rPr lang="tr-TR" sz="2600" b="1" dirty="0" smtClean="0">
                <a:solidFill>
                  <a:srgbClr val="C00000"/>
                </a:solidFill>
                <a:effectLst>
                  <a:outerShdw blurRad="38100" dist="38100" dir="2700000" algn="tl">
                    <a:srgbClr val="000000">
                      <a:alpha val="43137"/>
                    </a:srgbClr>
                  </a:outerShdw>
                </a:effectLst>
                <a:latin typeface="Calibri"/>
              </a:rPr>
              <a:t>,</a:t>
            </a:r>
          </a:p>
          <a:p>
            <a:pPr marL="342900" indent="-342900" algn="just">
              <a:lnSpc>
                <a:spcPct val="150000"/>
              </a:lnSpc>
              <a:buFont typeface="Wingdings" pitchFamily="2" charset="2"/>
              <a:buChar char="Ø"/>
            </a:pPr>
            <a:r>
              <a:rPr lang="tr-TR" sz="2600" b="1" dirty="0" smtClean="0">
                <a:solidFill>
                  <a:srgbClr val="C00000"/>
                </a:solidFill>
                <a:effectLst>
                  <a:outerShdw blurRad="38100" dist="38100" dir="2700000" algn="tl">
                    <a:srgbClr val="000000">
                      <a:alpha val="43137"/>
                    </a:srgbClr>
                  </a:outerShdw>
                </a:effectLst>
                <a:latin typeface="Calibri"/>
              </a:rPr>
              <a:t>Sınav </a:t>
            </a:r>
            <a:r>
              <a:rPr lang="tr-TR" sz="2600" b="1" dirty="0">
                <a:solidFill>
                  <a:srgbClr val="C00000"/>
                </a:solidFill>
                <a:effectLst>
                  <a:outerShdw blurRad="38100" dist="38100" dir="2700000" algn="tl">
                    <a:srgbClr val="000000">
                      <a:alpha val="43137"/>
                    </a:srgbClr>
                  </a:outerShdw>
                </a:effectLst>
                <a:latin typeface="Calibri"/>
              </a:rPr>
              <a:t>salonunda unutulan, sınav evrak kutusuna konulmayan cevap kâğıtlarının işleme alınmayacağını ve </a:t>
            </a:r>
            <a:r>
              <a:rPr lang="tr-TR" sz="2600" b="1" dirty="0">
                <a:solidFill>
                  <a:srgbClr val="0C0000"/>
                </a:solidFill>
                <a:effectLst>
                  <a:outerShdw blurRad="38100" dist="38100" dir="2700000" algn="tl">
                    <a:srgbClr val="000000">
                      <a:alpha val="43137"/>
                    </a:srgbClr>
                  </a:outerShdw>
                </a:effectLst>
                <a:latin typeface="Calibri"/>
              </a:rPr>
              <a:t>yasal sorumluluğun salon görevlilerine ait olacağını </a:t>
            </a:r>
            <a:r>
              <a:rPr lang="tr-TR" sz="2600" b="1" dirty="0">
                <a:solidFill>
                  <a:srgbClr val="C00000"/>
                </a:solidFill>
                <a:effectLst>
                  <a:outerShdw blurRad="38100" dist="38100" dir="2700000" algn="tl">
                    <a:srgbClr val="000000">
                      <a:alpha val="43137"/>
                    </a:srgbClr>
                  </a:outerShdw>
                </a:effectLst>
                <a:latin typeface="Calibri"/>
              </a:rPr>
              <a:t>unutmayınız!</a:t>
            </a:r>
          </a:p>
          <a:p>
            <a:pPr algn="just">
              <a:lnSpc>
                <a:spcPct val="150000"/>
              </a:lnSpc>
            </a:pPr>
            <a:endParaRPr lang="tr-TR" sz="2600" b="1" i="1" dirty="0">
              <a:solidFill>
                <a:srgbClr val="FFC000"/>
              </a:solidFill>
              <a:effectLst>
                <a:glow rad="127000">
                  <a:prstClr val="black"/>
                </a:glo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44</a:t>
            </a:fld>
            <a:endParaRPr lang="en-US">
              <a:solidFill>
                <a:prstClr val="white"/>
              </a:solidFill>
            </a:endParaRPr>
          </a:p>
        </p:txBody>
      </p:sp>
    </p:spTree>
    <p:extLst>
      <p:ext uri="{BB962C8B-B14F-4D97-AF65-F5344CB8AC3E}">
        <p14:creationId xmlns="" xmlns:p14="http://schemas.microsoft.com/office/powerpoint/2010/main" val="3859089327"/>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44737E5-34DD-F042-87ED-8A76D422210D}" type="slidenum">
              <a:rPr lang="en-US" smtClean="0">
                <a:solidFill>
                  <a:prstClr val="white"/>
                </a:solidFill>
              </a:rPr>
              <a:pPr/>
              <a:t>45</a:t>
            </a:fld>
            <a:endParaRPr lang="en-US">
              <a:solidFill>
                <a:prstClr val="white"/>
              </a:solidFill>
            </a:endParaRPr>
          </a:p>
        </p:txBody>
      </p:sp>
      <p:pic>
        <p:nvPicPr>
          <p:cNvPr id="5" name="Resim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994615"/>
          </a:xfrm>
          <a:prstGeom prst="rect">
            <a:avLst/>
          </a:prstGeom>
        </p:spPr>
      </p:pic>
    </p:spTree>
    <p:extLst>
      <p:ext uri="{BB962C8B-B14F-4D97-AF65-F5344CB8AC3E}">
        <p14:creationId xmlns="" xmlns:p14="http://schemas.microsoft.com/office/powerpoint/2010/main" val="31424767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Salonda </a:t>
            </a:r>
            <a:r>
              <a:rPr lang="tr-TR" sz="2400" b="1" dirty="0">
                <a:ln>
                  <a:solidFill>
                    <a:srgbClr val="000000"/>
                  </a:solidFill>
                </a:ln>
                <a:solidFill>
                  <a:srgbClr val="C00000"/>
                </a:solidFill>
                <a:effectLst>
                  <a:glow rad="127000">
                    <a:prstClr val="white"/>
                  </a:glow>
                </a:effectLst>
                <a:latin typeface="Calibri"/>
              </a:rPr>
              <a:t>gazete, kitap vs. </a:t>
            </a:r>
            <a:r>
              <a:rPr lang="tr-TR" sz="2400" b="1" dirty="0" smtClean="0">
                <a:ln>
                  <a:solidFill>
                    <a:srgbClr val="000000"/>
                  </a:solidFill>
                </a:ln>
                <a:solidFill>
                  <a:srgbClr val="C00000"/>
                </a:solidFill>
                <a:effectLst>
                  <a:glow rad="127000">
                    <a:prstClr val="white"/>
                  </a:glow>
                </a:effectLst>
                <a:latin typeface="Calibri"/>
              </a:rPr>
              <a:t>okumayınız.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Yüksek </a:t>
            </a:r>
            <a:r>
              <a:rPr lang="tr-TR" sz="2400" b="1" dirty="0">
                <a:ln>
                  <a:solidFill>
                    <a:srgbClr val="000000"/>
                  </a:solidFill>
                </a:ln>
                <a:solidFill>
                  <a:srgbClr val="C00000"/>
                </a:solidFill>
                <a:effectLst>
                  <a:glow rad="127000">
                    <a:prstClr val="white"/>
                  </a:glow>
                </a:effectLst>
                <a:latin typeface="Calibri"/>
              </a:rPr>
              <a:t>sesle </a:t>
            </a:r>
            <a:r>
              <a:rPr lang="tr-TR" sz="2400" b="1" dirty="0" smtClean="0">
                <a:ln>
                  <a:solidFill>
                    <a:srgbClr val="000000"/>
                  </a:solidFill>
                </a:ln>
                <a:solidFill>
                  <a:srgbClr val="C00000"/>
                </a:solidFill>
                <a:effectLst>
                  <a:glow rad="127000">
                    <a:prstClr val="white"/>
                  </a:glow>
                </a:effectLst>
                <a:latin typeface="Calibri"/>
              </a:rPr>
              <a:t>konuşmayınız.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Sınav </a:t>
            </a:r>
            <a:r>
              <a:rPr lang="tr-TR" sz="2400" b="1" dirty="0">
                <a:ln>
                  <a:solidFill>
                    <a:srgbClr val="000000"/>
                  </a:solidFill>
                </a:ln>
                <a:solidFill>
                  <a:srgbClr val="C00000"/>
                </a:solidFill>
                <a:effectLst>
                  <a:glow rad="127000">
                    <a:prstClr val="white"/>
                  </a:glow>
                </a:effectLst>
                <a:latin typeface="Calibri"/>
              </a:rPr>
              <a:t>süresince salonu terk </a:t>
            </a:r>
            <a:r>
              <a:rPr lang="tr-TR" sz="2400" b="1" dirty="0" smtClean="0">
                <a:ln>
                  <a:solidFill>
                    <a:srgbClr val="000000"/>
                  </a:solidFill>
                </a:ln>
                <a:solidFill>
                  <a:srgbClr val="C00000"/>
                </a:solidFill>
                <a:effectLst>
                  <a:glow rad="127000">
                    <a:prstClr val="white"/>
                  </a:glow>
                </a:effectLst>
                <a:latin typeface="Calibri"/>
              </a:rPr>
              <a:t>etmeyiniz.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Sınav </a:t>
            </a:r>
            <a:r>
              <a:rPr lang="tr-TR" sz="2400" b="1" dirty="0">
                <a:ln>
                  <a:solidFill>
                    <a:srgbClr val="000000"/>
                  </a:solidFill>
                </a:ln>
                <a:solidFill>
                  <a:srgbClr val="C00000"/>
                </a:solidFill>
                <a:effectLst>
                  <a:glow rad="127000">
                    <a:prstClr val="white"/>
                  </a:glow>
                </a:effectLst>
                <a:latin typeface="Calibri"/>
              </a:rPr>
              <a:t>güvenliği açısından cep telefonunuzu yanınızda </a:t>
            </a:r>
            <a:r>
              <a:rPr lang="tr-TR" sz="2400" b="1" dirty="0" smtClean="0">
                <a:ln>
                  <a:solidFill>
                    <a:srgbClr val="000000"/>
                  </a:solidFill>
                </a:ln>
                <a:solidFill>
                  <a:srgbClr val="C00000"/>
                </a:solidFill>
                <a:effectLst>
                  <a:glow rad="127000">
                    <a:prstClr val="white"/>
                  </a:glow>
                </a:effectLst>
                <a:latin typeface="Calibri"/>
              </a:rPr>
              <a:t>bulundurmayınız.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Öğrencinin </a:t>
            </a:r>
            <a:r>
              <a:rPr lang="tr-TR" sz="2400" b="1" dirty="0">
                <a:ln>
                  <a:solidFill>
                    <a:srgbClr val="000000"/>
                  </a:solidFill>
                </a:ln>
                <a:solidFill>
                  <a:srgbClr val="C00000"/>
                </a:solidFill>
                <a:effectLst>
                  <a:glow rad="127000">
                    <a:prstClr val="white"/>
                  </a:glow>
                </a:effectLst>
                <a:latin typeface="Calibri"/>
              </a:rPr>
              <a:t>başında uzun süre </a:t>
            </a:r>
            <a:r>
              <a:rPr lang="tr-TR" sz="2400" b="1" dirty="0" smtClean="0">
                <a:ln>
                  <a:solidFill>
                    <a:srgbClr val="000000"/>
                  </a:solidFill>
                </a:ln>
                <a:solidFill>
                  <a:srgbClr val="C00000"/>
                </a:solidFill>
                <a:effectLst>
                  <a:glow rad="127000">
                    <a:prstClr val="white"/>
                  </a:glow>
                </a:effectLst>
                <a:latin typeface="Calibri"/>
              </a:rPr>
              <a:t>beklemeyiniz.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Öğrencilerle </a:t>
            </a:r>
            <a:r>
              <a:rPr lang="tr-TR" sz="2400" b="1" dirty="0">
                <a:ln>
                  <a:solidFill>
                    <a:srgbClr val="000000"/>
                  </a:solidFill>
                </a:ln>
                <a:solidFill>
                  <a:srgbClr val="C00000"/>
                </a:solidFill>
                <a:effectLst>
                  <a:glow rad="127000">
                    <a:prstClr val="white"/>
                  </a:glow>
                </a:effectLst>
                <a:latin typeface="Calibri"/>
              </a:rPr>
              <a:t>sınav başladıktan sonra </a:t>
            </a:r>
            <a:r>
              <a:rPr lang="tr-TR" sz="2400" b="1" dirty="0" smtClean="0">
                <a:ln>
                  <a:solidFill>
                    <a:srgbClr val="000000"/>
                  </a:solidFill>
                </a:ln>
                <a:solidFill>
                  <a:srgbClr val="C00000"/>
                </a:solidFill>
                <a:effectLst>
                  <a:glow rad="127000">
                    <a:prstClr val="white"/>
                  </a:glow>
                </a:effectLst>
                <a:latin typeface="Calibri"/>
              </a:rPr>
              <a:t>konuşmayınız.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Gürültü </a:t>
            </a:r>
            <a:r>
              <a:rPr lang="tr-TR" sz="2400" b="1" dirty="0">
                <a:ln>
                  <a:solidFill>
                    <a:srgbClr val="000000"/>
                  </a:solidFill>
                </a:ln>
                <a:solidFill>
                  <a:srgbClr val="C00000"/>
                </a:solidFill>
                <a:effectLst>
                  <a:glow rad="127000">
                    <a:prstClr val="white"/>
                  </a:glow>
                </a:effectLst>
                <a:latin typeface="Calibri"/>
              </a:rPr>
              <a:t>çıkaran topuklu ayakkabılarla salonda dikkat dağıtacak şekilde ses </a:t>
            </a:r>
            <a:r>
              <a:rPr lang="tr-TR" sz="2400" b="1" dirty="0" smtClean="0">
                <a:ln>
                  <a:solidFill>
                    <a:srgbClr val="000000"/>
                  </a:solidFill>
                </a:ln>
                <a:solidFill>
                  <a:srgbClr val="C00000"/>
                </a:solidFill>
                <a:effectLst>
                  <a:glow rad="127000">
                    <a:prstClr val="white"/>
                  </a:glow>
                </a:effectLst>
                <a:latin typeface="Calibri"/>
              </a:rPr>
              <a:t>çıkarmayınız.</a:t>
            </a:r>
          </a:p>
          <a:p>
            <a:pPr marL="457200" indent="-457200">
              <a:lnSpc>
                <a:spcPct val="133000"/>
              </a:lnSpc>
              <a:buFont typeface="+mj-lt"/>
              <a:buAutoNum type="arabicPeriod"/>
            </a:pPr>
            <a:r>
              <a:rPr lang="tr-TR" sz="2400" b="1" dirty="0" smtClean="0">
                <a:ln>
                  <a:solidFill>
                    <a:srgbClr val="000000"/>
                  </a:solidFill>
                </a:ln>
                <a:solidFill>
                  <a:srgbClr val="C00000"/>
                </a:solidFill>
                <a:effectLst>
                  <a:glow rad="127000">
                    <a:prstClr val="white"/>
                  </a:glow>
                </a:effectLst>
                <a:latin typeface="Calibri"/>
              </a:rPr>
              <a:t>Öğrencilere </a:t>
            </a:r>
            <a:r>
              <a:rPr lang="tr-TR" sz="2400" b="1" dirty="0">
                <a:ln>
                  <a:solidFill>
                    <a:srgbClr val="000000"/>
                  </a:solidFill>
                </a:ln>
                <a:solidFill>
                  <a:srgbClr val="C00000"/>
                </a:solidFill>
                <a:effectLst>
                  <a:glow rad="127000">
                    <a:prstClr val="white"/>
                  </a:glow>
                </a:effectLst>
                <a:latin typeface="Calibri"/>
              </a:rPr>
              <a:t>ait sınav evrakını dikkat çekici bir şekilde incelemeyiniz</a:t>
            </a:r>
            <a:r>
              <a:rPr lang="tr-TR" sz="2400" b="1" dirty="0" smtClean="0">
                <a:ln>
                  <a:solidFill>
                    <a:srgbClr val="000000"/>
                  </a:solidFill>
                </a:ln>
                <a:solidFill>
                  <a:srgbClr val="C00000"/>
                </a:solidFill>
                <a:effectLst>
                  <a:glow rad="127000">
                    <a:prstClr val="white"/>
                  </a:glow>
                </a:effectLst>
                <a:latin typeface="Calibri"/>
              </a:rPr>
              <a:t>.</a:t>
            </a:r>
            <a:endParaRPr lang="tr-TR" sz="2400" b="1" dirty="0">
              <a:ln>
                <a:solidFill>
                  <a:srgbClr val="000000"/>
                </a:solidFill>
              </a:ln>
              <a:solidFill>
                <a:srgbClr val="C00000"/>
              </a:solidFill>
              <a:effectLst>
                <a:glow rad="127000">
                  <a:prstClr val="white"/>
                </a:glo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46</a:t>
            </a:fld>
            <a:endParaRPr lang="en-US">
              <a:solidFill>
                <a:prstClr val="white"/>
              </a:solidFill>
            </a:endParaRPr>
          </a:p>
        </p:txBody>
      </p:sp>
    </p:spTree>
    <p:extLst>
      <p:ext uri="{BB962C8B-B14F-4D97-AF65-F5344CB8AC3E}">
        <p14:creationId xmlns="" xmlns:p14="http://schemas.microsoft.com/office/powerpoint/2010/main" val="274554553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r>
              <a:rPr lang="tr-TR" sz="4800" b="1" dirty="0">
                <a:solidFill>
                  <a:srgbClr val="92D050"/>
                </a:solidFill>
                <a:effectLst>
                  <a:glow rad="127000">
                    <a:prstClr val="black"/>
                  </a:glow>
                </a:effectLst>
                <a:latin typeface="Monotype Corsiva" pitchFamily="66" charset="0"/>
              </a:rPr>
              <a:t>Ortak </a:t>
            </a:r>
            <a:r>
              <a:rPr lang="tr-TR" sz="4800" b="1" dirty="0" smtClean="0">
                <a:solidFill>
                  <a:srgbClr val="92D050"/>
                </a:solidFill>
                <a:effectLst>
                  <a:glow rad="127000">
                    <a:prstClr val="black"/>
                  </a:glow>
                </a:effectLst>
                <a:latin typeface="Monotype Corsiva" pitchFamily="66" charset="0"/>
              </a:rPr>
              <a:t> Sınavların </a:t>
            </a:r>
          </a:p>
          <a:p>
            <a:pPr algn="ctr">
              <a:lnSpc>
                <a:spcPct val="133000"/>
              </a:lnSpc>
            </a:pPr>
            <a:r>
              <a:rPr lang="tr-TR" sz="4400" b="1" dirty="0" smtClean="0">
                <a:solidFill>
                  <a:srgbClr val="92D050"/>
                </a:solidFill>
                <a:effectLst>
                  <a:glow rad="127000">
                    <a:prstClr val="black"/>
                  </a:glow>
                </a:effectLst>
                <a:latin typeface="Monotype Corsiva" pitchFamily="66" charset="0"/>
              </a:rPr>
              <a:t>sorunsuz  ve  güvenilir  bir  şekilde </a:t>
            </a:r>
            <a:r>
              <a:rPr lang="tr-TR" sz="4400" b="1" dirty="0">
                <a:solidFill>
                  <a:srgbClr val="92D050"/>
                </a:solidFill>
                <a:effectLst>
                  <a:glow rad="127000">
                    <a:prstClr val="black"/>
                  </a:glow>
                </a:effectLst>
                <a:latin typeface="Monotype Corsiva" pitchFamily="66" charset="0"/>
              </a:rPr>
              <a:t>gerçekleşmesi </a:t>
            </a:r>
            <a:r>
              <a:rPr lang="tr-TR" sz="4400" b="1" dirty="0" smtClean="0">
                <a:solidFill>
                  <a:srgbClr val="92D050"/>
                </a:solidFill>
                <a:effectLst>
                  <a:glow rad="127000">
                    <a:prstClr val="black"/>
                  </a:glow>
                </a:effectLst>
                <a:latin typeface="Monotype Corsiva" pitchFamily="66" charset="0"/>
              </a:rPr>
              <a:t> hususunda  vereceğiniz  katkı, harcayacağınız  emek  için  </a:t>
            </a:r>
          </a:p>
          <a:p>
            <a:pPr algn="ctr">
              <a:lnSpc>
                <a:spcPct val="133000"/>
              </a:lnSpc>
            </a:pPr>
            <a:r>
              <a:rPr lang="tr-TR" sz="4400" b="1" dirty="0" smtClean="0">
                <a:solidFill>
                  <a:srgbClr val="92D050"/>
                </a:solidFill>
                <a:effectLst>
                  <a:glow rad="127000">
                    <a:prstClr val="black"/>
                  </a:glow>
                </a:effectLst>
                <a:latin typeface="Monotype Corsiva" pitchFamily="66" charset="0"/>
              </a:rPr>
              <a:t>şimdiden  sonsuz  teşekkürler . </a:t>
            </a:r>
          </a:p>
        </p:txBody>
      </p:sp>
      <p:sp>
        <p:nvSpPr>
          <p:cNvPr id="3" name="Slayt Numarası Yer Tutucusu 2"/>
          <p:cNvSpPr>
            <a:spLocks noGrp="1"/>
          </p:cNvSpPr>
          <p:nvPr>
            <p:ph type="sldNum" sz="quarter" idx="12"/>
          </p:nvPr>
        </p:nvSpPr>
        <p:spPr/>
        <p:txBody>
          <a:bodyPr/>
          <a:lstStyle/>
          <a:p>
            <a:fld id="{B44737E5-34DD-F042-87ED-8A76D422210D}" type="slidenum">
              <a:rPr lang="en-US" smtClean="0"/>
              <a:pPr/>
              <a:t>47</a:t>
            </a:fld>
            <a:endParaRPr lang="en-US"/>
          </a:p>
        </p:txBody>
      </p:sp>
    </p:spTree>
    <p:extLst>
      <p:ext uri="{BB962C8B-B14F-4D97-AF65-F5344CB8AC3E}">
        <p14:creationId xmlns="" xmlns:p14="http://schemas.microsoft.com/office/powerpoint/2010/main" val="103897572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2 İçerik Yer Tutucusu"/>
          <p:cNvSpPr txBox="1">
            <a:spLocks/>
          </p:cNvSpPr>
          <p:nvPr/>
        </p:nvSpPr>
        <p:spPr bwMode="auto">
          <a:xfrm>
            <a:off x="3967411" y="2715998"/>
            <a:ext cx="4837470" cy="707925"/>
          </a:xfrm>
          <a:prstGeom prst="rect">
            <a:avLst/>
          </a:prstGeom>
          <a:solidFill>
            <a:srgbClr val="C00000">
              <a:alpha val="0"/>
            </a:srgbClr>
          </a:solidFill>
          <a:ln>
            <a:noFill/>
          </a:ln>
          <a:effectLst>
            <a:glow rad="228600">
              <a:schemeClr val="tx1">
                <a:alpha val="40000"/>
              </a:schemeClr>
            </a:glo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tr-TR" sz="800" b="1" dirty="0" smtClean="0">
                <a:solidFill>
                  <a:prstClr val="black"/>
                </a:solidFill>
                <a:effectLst>
                  <a:outerShdw blurRad="38100" dist="38100" dir="2700000" algn="tl">
                    <a:srgbClr val="000000">
                      <a:alpha val="43137"/>
                    </a:srgbClr>
                  </a:outerShdw>
                </a:effectLst>
              </a:rPr>
              <a:t> </a:t>
            </a:r>
            <a:r>
              <a:rPr lang="tr-TR" sz="2400" b="1" dirty="0" smtClean="0">
                <a:solidFill>
                  <a:srgbClr val="002060"/>
                </a:solidFill>
                <a:effectLst>
                  <a:outerShdw blurRad="38100" dist="38100" dir="2700000" algn="tl">
                    <a:srgbClr val="000000">
                      <a:alpha val="43137"/>
                    </a:srgbClr>
                  </a:outerShdw>
                </a:effectLst>
                <a:latin typeface="Cambria" pitchFamily="18" charset="0"/>
              </a:rPr>
              <a:t>OTLUKBELİ</a:t>
            </a:r>
          </a:p>
          <a:p>
            <a:pPr algn="ctr"/>
            <a:r>
              <a:rPr lang="tr-TR" sz="2400" b="1" dirty="0" smtClean="0">
                <a:solidFill>
                  <a:srgbClr val="002060"/>
                </a:solidFill>
                <a:effectLst>
                  <a:outerShdw blurRad="38100" dist="38100" dir="2700000" algn="tl">
                    <a:srgbClr val="000000">
                      <a:alpha val="43137"/>
                    </a:srgbClr>
                  </a:outerShdw>
                </a:effectLst>
                <a:latin typeface="Cambria" pitchFamily="18" charset="0"/>
              </a:rPr>
              <a:t>İLÇE </a:t>
            </a:r>
            <a:r>
              <a:rPr lang="tr-TR" sz="2400" b="1" dirty="0" smtClean="0">
                <a:solidFill>
                  <a:srgbClr val="002060"/>
                </a:solidFill>
                <a:effectLst>
                  <a:outerShdw blurRad="38100" dist="38100" dir="2700000" algn="tl">
                    <a:srgbClr val="000000">
                      <a:alpha val="43137"/>
                    </a:srgbClr>
                  </a:outerShdw>
                </a:effectLst>
                <a:latin typeface="Cambria" pitchFamily="18" charset="0"/>
              </a:rPr>
              <a:t>MİLLÎ EĞİTİM MÜDÜRLÜĞÜ</a:t>
            </a:r>
            <a:endParaRPr lang="tr-TR" sz="600" b="1" dirty="0">
              <a:solidFill>
                <a:srgbClr val="002060"/>
              </a:solidFill>
              <a:effectLst>
                <a:outerShdw blurRad="38100" dist="38100" dir="2700000" algn="tl">
                  <a:srgbClr val="000000">
                    <a:alpha val="43137"/>
                  </a:srgbClr>
                </a:outerShdw>
              </a:effectLst>
              <a:latin typeface="Cambria" pitchFamily="18" charset="0"/>
            </a:endParaRPr>
          </a:p>
        </p:txBody>
      </p:sp>
      <p:sp>
        <p:nvSpPr>
          <p:cNvPr id="2" name="Slayt Numarası Yer Tutucusu 1"/>
          <p:cNvSpPr>
            <a:spLocks noGrp="1"/>
          </p:cNvSpPr>
          <p:nvPr>
            <p:ph type="sldNum" sz="quarter" idx="12"/>
          </p:nvPr>
        </p:nvSpPr>
        <p:spPr/>
        <p:txBody>
          <a:bodyPr/>
          <a:lstStyle/>
          <a:p>
            <a:fld id="{B44737E5-34DD-F042-87ED-8A76D422210D}" type="slidenum">
              <a:rPr lang="en-US" smtClean="0"/>
              <a:pPr/>
              <a:t>48</a:t>
            </a:fld>
            <a:endParaRPr lang="en-US"/>
          </a:p>
        </p:txBody>
      </p:sp>
      <p:sp>
        <p:nvSpPr>
          <p:cNvPr id="3" name="Dikdörtgen 2"/>
          <p:cNvSpPr/>
          <p:nvPr/>
        </p:nvSpPr>
        <p:spPr>
          <a:xfrm>
            <a:off x="1931208" y="5041218"/>
            <a:ext cx="5208477" cy="1569660"/>
          </a:xfrm>
          <a:prstGeom prst="rect">
            <a:avLst/>
          </a:prstGeom>
          <a:noFill/>
        </p:spPr>
        <p:txBody>
          <a:bodyPr wrap="none" lIns="91440" tIns="45720" rIns="91440" bIns="45720">
            <a:spAutoFit/>
          </a:bodyPr>
          <a:lstStyle/>
          <a:p>
            <a:pPr algn="ctr"/>
            <a:r>
              <a:rPr lang="tr-TR" sz="9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Monotype Corsiva" panose="03010101010201010101" pitchFamily="66" charset="0"/>
              </a:rPr>
              <a:t>Teşekkürler</a:t>
            </a:r>
            <a:endParaRPr lang="tr-TR" sz="9600" b="1" spc="50" dirty="0">
              <a:ln w="9525" cmpd="sng">
                <a:solidFill>
                  <a:schemeClr val="accent1"/>
                </a:solidFill>
                <a:prstDash val="solid"/>
              </a:ln>
              <a:solidFill>
                <a:srgbClr val="70AD47">
                  <a:tint val="1000"/>
                </a:srgbClr>
              </a:solidFill>
              <a:effectLst>
                <a:glow rad="38100">
                  <a:schemeClr val="accent1">
                    <a:alpha val="40000"/>
                  </a:schemeClr>
                </a:glow>
              </a:effectLst>
              <a:latin typeface="Monotype Corsiva" panose="03010101010201010101" pitchFamily="66" charset="0"/>
            </a:endParaRPr>
          </a:p>
        </p:txBody>
      </p:sp>
    </p:spTree>
    <p:extLst>
      <p:ext uri="{BB962C8B-B14F-4D97-AF65-F5344CB8AC3E}">
        <p14:creationId xmlns="" xmlns:p14="http://schemas.microsoft.com/office/powerpoint/2010/main" val="2232440569"/>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245660" y="180109"/>
            <a:ext cx="8707271" cy="5430982"/>
          </a:xfrm>
        </p:spPr>
        <p:txBody>
          <a:bodyPr>
            <a:noAutofit/>
          </a:bodyPr>
          <a:lstStyle/>
          <a:p>
            <a:pPr marL="0" indent="0" algn="ctr" eaLnBrk="1" hangingPunct="1">
              <a:buFontTx/>
              <a:buNone/>
              <a:defRPr/>
            </a:pPr>
            <a:r>
              <a:rPr lang="tr-TR" sz="4400" b="1" dirty="0" smtClean="0">
                <a:solidFill>
                  <a:srgbClr val="C00000"/>
                </a:solidFill>
                <a:effectLst>
                  <a:outerShdw blurRad="38100" dist="38100" dir="2700000" algn="tl">
                    <a:srgbClr val="000000">
                      <a:alpha val="43137"/>
                    </a:srgbClr>
                  </a:outerShdw>
                </a:effectLst>
              </a:rPr>
              <a:t>ORTAOKUL MÜDÜRLERİNİN DİKKATİNE</a:t>
            </a:r>
          </a:p>
          <a:p>
            <a:pPr marL="0" indent="0" algn="just" eaLnBrk="1" hangingPunct="1">
              <a:buFontTx/>
              <a:buNone/>
              <a:defRPr/>
            </a:pPr>
            <a:r>
              <a:rPr lang="tr-TR" sz="2400" b="1" dirty="0" smtClean="0">
                <a:solidFill>
                  <a:srgbClr val="002060"/>
                </a:solidFill>
              </a:rPr>
              <a:t>	</a:t>
            </a:r>
            <a:r>
              <a:rPr lang="tr-TR" sz="2800" b="1" dirty="0" smtClean="0">
                <a:solidFill>
                  <a:srgbClr val="002060"/>
                </a:solidFill>
                <a:effectLst>
                  <a:outerShdw blurRad="38100" dist="38100" dir="2700000" algn="tl">
                    <a:srgbClr val="000000">
                      <a:alpha val="43137"/>
                    </a:srgbClr>
                  </a:outerShdw>
                </a:effectLst>
              </a:rPr>
              <a:t>Sınava girecek öğrenci yoklama listelerinde isimleri olmayan, okulumuza sonradan nakil gelen öğrenciler, yedek salonda sınava alınacaklar. Yedek salonda sınava girecek öğrenci sayısı tek olursa sınav yapılan salonların birinde diğer öğrencilerle beraber yedek sınav evrakıyla sınava alınacaklar.</a:t>
            </a:r>
          </a:p>
          <a:p>
            <a:pPr marL="0" indent="0" algn="just" eaLnBrk="1" hangingPunct="1">
              <a:buFontTx/>
              <a:buNone/>
              <a:defRPr/>
            </a:pPr>
            <a:r>
              <a:rPr lang="tr-TR" sz="2800" b="1" dirty="0">
                <a:solidFill>
                  <a:srgbClr val="002060"/>
                </a:solidFill>
                <a:effectLst>
                  <a:outerShdw blurRad="38100" dist="38100" dir="2700000" algn="tl">
                    <a:srgbClr val="000000">
                      <a:alpha val="43137"/>
                    </a:srgbClr>
                  </a:outerShdw>
                </a:effectLst>
              </a:rPr>
              <a:t>	</a:t>
            </a:r>
            <a:r>
              <a:rPr lang="tr-TR" sz="2800" b="1" dirty="0" smtClean="0">
                <a:solidFill>
                  <a:srgbClr val="002060"/>
                </a:solidFill>
                <a:effectLst>
                  <a:outerShdw blurRad="38100" dist="38100" dir="2700000" algn="tl">
                    <a:srgbClr val="000000">
                      <a:alpha val="43137"/>
                    </a:srgbClr>
                  </a:outerShdw>
                </a:effectLst>
              </a:rPr>
              <a:t>Nakil olduğu okulda sınava girmek istemeyen öğrenciler e-okul sisteminde ilan edilen sınav yerlerinde sınava girebilirler.</a:t>
            </a:r>
          </a:p>
          <a:p>
            <a:pPr marL="0" indent="0" eaLnBrk="1" hangingPunct="1">
              <a:buFontTx/>
              <a:buNone/>
              <a:defRPr/>
            </a:pPr>
            <a:r>
              <a:rPr lang="tr-TR" sz="2400" b="1" dirty="0">
                <a:solidFill>
                  <a:srgbClr val="002060"/>
                </a:solidFill>
              </a:rPr>
              <a:t>	</a:t>
            </a:r>
          </a:p>
        </p:txBody>
      </p:sp>
      <p:sp>
        <p:nvSpPr>
          <p:cNvPr id="3" name="Slayt Numarası Yer Tutucusu 2"/>
          <p:cNvSpPr>
            <a:spLocks noGrp="1"/>
          </p:cNvSpPr>
          <p:nvPr>
            <p:ph type="sldNum" sz="quarter" idx="12"/>
          </p:nvPr>
        </p:nvSpPr>
        <p:spPr/>
        <p:txBody>
          <a:bodyPr/>
          <a:lstStyle/>
          <a:p>
            <a:fld id="{B44737E5-34DD-F042-87ED-8A76D422210D}" type="slidenum">
              <a:rPr lang="en-US" smtClean="0">
                <a:solidFill>
                  <a:prstClr val="white"/>
                </a:solidFill>
              </a:rPr>
              <a:pPr/>
              <a:t>5</a:t>
            </a:fld>
            <a:endParaRPr lang="en-US">
              <a:solidFill>
                <a:prstClr val="white"/>
              </a:solidFill>
            </a:endParaRPr>
          </a:p>
        </p:txBody>
      </p:sp>
    </p:spTree>
    <p:extLst>
      <p:ext uri="{BB962C8B-B14F-4D97-AF65-F5344CB8AC3E}">
        <p14:creationId xmlns="" xmlns:p14="http://schemas.microsoft.com/office/powerpoint/2010/main" val="2620473813"/>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0" y="1"/>
            <a:ext cx="8925636" cy="6155140"/>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50000"/>
              </a:lnSpc>
            </a:pPr>
            <a:r>
              <a:rPr lang="tr-TR" sz="3600" b="1" dirty="0" smtClean="0">
                <a:solidFill>
                  <a:srgbClr val="FFC000"/>
                </a:solidFill>
                <a:effectLst>
                  <a:glow rad="127000">
                    <a:schemeClr val="tx1"/>
                  </a:glow>
                  <a:outerShdw blurRad="38100" dist="38100" dir="2700000" algn="tl">
                    <a:srgbClr val="000000">
                      <a:alpha val="43137"/>
                    </a:srgbClr>
                  </a:outerShdw>
                </a:effectLst>
                <a:latin typeface="+mn-lt"/>
                <a:ea typeface="Times New Roman"/>
                <a:cs typeface="Book Antiqua"/>
              </a:rPr>
              <a:t>BİNA SINAV KOMİSYONUNUN </a:t>
            </a:r>
          </a:p>
          <a:p>
            <a:pPr algn="ctr">
              <a:lnSpc>
                <a:spcPct val="150000"/>
              </a:lnSpc>
            </a:pPr>
            <a:r>
              <a:rPr lang="tr-TR" sz="3600" b="1" dirty="0" smtClean="0">
                <a:solidFill>
                  <a:srgbClr val="FFC000"/>
                </a:solidFill>
                <a:effectLst>
                  <a:glow rad="127000">
                    <a:schemeClr val="tx1"/>
                  </a:glow>
                  <a:outerShdw blurRad="38100" dist="38100" dir="2700000" algn="tl">
                    <a:srgbClr val="000000">
                      <a:alpha val="43137"/>
                    </a:srgbClr>
                  </a:outerShdw>
                </a:effectLst>
                <a:latin typeface="+mn-lt"/>
                <a:ea typeface="Times New Roman"/>
                <a:cs typeface="Book Antiqua"/>
              </a:rPr>
              <a:t>DİKKAT EDECEĞİ HUSUSLAR</a:t>
            </a:r>
          </a:p>
          <a:p>
            <a:pPr marL="457200" indent="-457200" algn="just">
              <a:lnSpc>
                <a:spcPct val="150000"/>
              </a:lnSpc>
              <a:spcBef>
                <a:spcPct val="20000"/>
              </a:spcBef>
              <a:buFont typeface="Wingdings" pitchFamily="2" charset="2"/>
              <a:buChar char="Ø"/>
              <a:defRPr/>
            </a:pPr>
            <a:r>
              <a:rPr lang="tr-TR" sz="2600" b="1" dirty="0" smtClean="0">
                <a:solidFill>
                  <a:srgbClr val="C00000"/>
                </a:solidFill>
                <a:effectLst>
                  <a:outerShdw blurRad="38100" dist="38100" dir="2700000" algn="tl">
                    <a:srgbClr val="000000">
                      <a:alpha val="43137"/>
                    </a:srgbClr>
                  </a:outerShdw>
                </a:effectLst>
                <a:latin typeface="+mn-lt"/>
                <a:ea typeface="+mn-ea"/>
              </a:rPr>
              <a:t>Bina Sınav Komisyonu, Okul Müdürünün başkanlığında</a:t>
            </a:r>
            <a:r>
              <a:rPr lang="tr-TR" sz="2600" b="1" dirty="0">
                <a:solidFill>
                  <a:srgbClr val="C00000"/>
                </a:solidFill>
                <a:effectLst>
                  <a:outerShdw blurRad="38100" dist="38100" dir="2700000" algn="tl">
                    <a:srgbClr val="000000">
                      <a:alpha val="43137"/>
                    </a:srgbClr>
                  </a:outerShdw>
                </a:effectLst>
                <a:latin typeface="+mn-lt"/>
                <a:ea typeface="+mn-ea"/>
              </a:rPr>
              <a:t>, </a:t>
            </a:r>
            <a:r>
              <a:rPr lang="tr-TR" sz="2600" b="1" dirty="0" smtClean="0">
                <a:solidFill>
                  <a:srgbClr val="C00000"/>
                </a:solidFill>
                <a:effectLst>
                  <a:outerShdw blurRad="38100" dist="38100" dir="2700000" algn="tl">
                    <a:srgbClr val="000000">
                      <a:alpha val="43137"/>
                    </a:srgbClr>
                  </a:outerShdw>
                </a:effectLst>
                <a:latin typeface="+mn-lt"/>
                <a:ea typeface="+mn-ea"/>
              </a:rPr>
              <a:t>2 </a:t>
            </a:r>
            <a:r>
              <a:rPr lang="tr-TR" sz="2600" b="1" dirty="0">
                <a:solidFill>
                  <a:srgbClr val="C00000"/>
                </a:solidFill>
                <a:effectLst>
                  <a:outerShdw blurRad="38100" dist="38100" dir="2700000" algn="tl">
                    <a:srgbClr val="000000">
                      <a:alpha val="43137"/>
                    </a:srgbClr>
                  </a:outerShdw>
                </a:effectLst>
                <a:latin typeface="+mn-lt"/>
                <a:ea typeface="+mn-ea"/>
              </a:rPr>
              <a:t>(</a:t>
            </a:r>
            <a:r>
              <a:rPr lang="tr-TR" sz="2600" b="1" dirty="0" smtClean="0">
                <a:solidFill>
                  <a:srgbClr val="C00000"/>
                </a:solidFill>
                <a:effectLst>
                  <a:outerShdw blurRad="38100" dist="38100" dir="2700000" algn="tl">
                    <a:srgbClr val="000000">
                      <a:alpha val="43137"/>
                    </a:srgbClr>
                  </a:outerShdw>
                </a:effectLst>
                <a:latin typeface="+mn-lt"/>
                <a:ea typeface="+mn-ea"/>
              </a:rPr>
              <a:t>iki) müdür yardımcısı veya öğretmen </a:t>
            </a:r>
            <a:r>
              <a:rPr lang="tr-TR" sz="2600" b="1" dirty="0">
                <a:solidFill>
                  <a:srgbClr val="C00000"/>
                </a:solidFill>
                <a:effectLst>
                  <a:outerShdw blurRad="38100" dist="38100" dir="2700000" algn="tl">
                    <a:srgbClr val="000000">
                      <a:alpha val="43137"/>
                    </a:srgbClr>
                  </a:outerShdw>
                </a:effectLst>
                <a:latin typeface="+mn-lt"/>
                <a:ea typeface="+mn-ea"/>
              </a:rPr>
              <a:t>olmak üzere en fazla 3 (</a:t>
            </a:r>
            <a:r>
              <a:rPr lang="tr-TR" sz="2600" b="1" dirty="0" smtClean="0">
                <a:solidFill>
                  <a:srgbClr val="C00000"/>
                </a:solidFill>
                <a:effectLst>
                  <a:outerShdw blurRad="38100" dist="38100" dir="2700000" algn="tl">
                    <a:srgbClr val="000000">
                      <a:alpha val="43137"/>
                    </a:srgbClr>
                  </a:outerShdw>
                </a:effectLst>
                <a:latin typeface="+mn-lt"/>
                <a:ea typeface="+mn-ea"/>
              </a:rPr>
              <a:t>üç) personelden il/ilçe </a:t>
            </a:r>
            <a:r>
              <a:rPr lang="tr-TR" sz="2600" b="1" dirty="0">
                <a:solidFill>
                  <a:srgbClr val="C00000"/>
                </a:solidFill>
                <a:effectLst>
                  <a:outerShdw blurRad="38100" dist="38100" dir="2700000" algn="tl">
                    <a:srgbClr val="000000">
                      <a:alpha val="43137"/>
                    </a:srgbClr>
                  </a:outerShdw>
                </a:effectLst>
                <a:latin typeface="+mn-lt"/>
                <a:ea typeface="+mn-ea"/>
              </a:rPr>
              <a:t>millî eğitim müdürlüğünce oluşturulur. </a:t>
            </a:r>
            <a:endParaRPr lang="tr-TR" sz="2600" b="1" dirty="0" smtClean="0">
              <a:solidFill>
                <a:srgbClr val="C00000"/>
              </a:solidFill>
              <a:effectLst>
                <a:outerShdw blurRad="38100" dist="38100" dir="2700000" algn="tl">
                  <a:srgbClr val="000000">
                    <a:alpha val="43137"/>
                  </a:srgbClr>
                </a:outerShdw>
              </a:effectLst>
              <a:latin typeface="+mn-lt"/>
              <a:ea typeface="+mn-ea"/>
            </a:endParaRPr>
          </a:p>
          <a:p>
            <a:pPr marL="457200" lvl="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latin typeface="+mn-lt"/>
                <a:ea typeface="+mn-ea"/>
              </a:rPr>
              <a:t>Sınıf </a:t>
            </a:r>
            <a:r>
              <a:rPr lang="tr-TR" sz="2600" b="1" dirty="0">
                <a:solidFill>
                  <a:srgbClr val="C00000"/>
                </a:solidFill>
                <a:effectLst>
                  <a:outerShdw blurRad="38100" dist="38100" dir="2700000" algn="tl">
                    <a:srgbClr val="000000">
                      <a:alpha val="43137"/>
                    </a:srgbClr>
                  </a:outerShdw>
                </a:effectLst>
                <a:latin typeface="+mn-lt"/>
                <a:ea typeface="+mn-ea"/>
              </a:rPr>
              <a:t>öğrenci listelerini </a:t>
            </a:r>
            <a:r>
              <a:rPr lang="tr-TR" sz="2600" b="1" dirty="0" smtClean="0">
                <a:solidFill>
                  <a:srgbClr val="C00000"/>
                </a:solidFill>
                <a:effectLst>
                  <a:outerShdw blurRad="38100" dist="38100" dir="2700000" algn="tl">
                    <a:srgbClr val="000000">
                      <a:alpha val="43137"/>
                    </a:srgbClr>
                  </a:outerShdw>
                </a:effectLst>
                <a:latin typeface="+mn-lt"/>
                <a:ea typeface="+mn-ea"/>
              </a:rPr>
              <a:t>e-okul </a:t>
            </a:r>
            <a:r>
              <a:rPr lang="tr-TR" sz="2600" b="1" dirty="0">
                <a:solidFill>
                  <a:srgbClr val="C00000"/>
                </a:solidFill>
                <a:effectLst>
                  <a:outerShdw blurRad="38100" dist="38100" dir="2700000" algn="tl">
                    <a:srgbClr val="000000">
                      <a:alpha val="43137"/>
                    </a:srgbClr>
                  </a:outerShdw>
                </a:effectLst>
                <a:latin typeface="+mn-lt"/>
                <a:ea typeface="+mn-ea"/>
              </a:rPr>
              <a:t>sisteminden </a:t>
            </a:r>
            <a:r>
              <a:rPr lang="tr-TR" sz="2600" b="1" dirty="0" smtClean="0">
                <a:solidFill>
                  <a:srgbClr val="C00000"/>
                </a:solidFill>
                <a:effectLst>
                  <a:outerShdw blurRad="38100" dist="38100" dir="2700000" algn="tl">
                    <a:srgbClr val="000000">
                      <a:alpha val="43137"/>
                    </a:srgbClr>
                  </a:outerShdw>
                </a:effectLst>
                <a:latin typeface="+mn-lt"/>
                <a:ea typeface="+mn-ea"/>
              </a:rPr>
              <a:t>alarak, sınavdan </a:t>
            </a:r>
            <a:r>
              <a:rPr lang="tr-TR" sz="2600" b="1" dirty="0">
                <a:solidFill>
                  <a:srgbClr val="C00000"/>
                </a:solidFill>
                <a:effectLst>
                  <a:outerShdw blurRad="38100" dist="38100" dir="2700000" algn="tl">
                    <a:srgbClr val="000000">
                      <a:alpha val="43137"/>
                    </a:srgbClr>
                  </a:outerShdw>
                </a:effectLst>
                <a:latin typeface="+mn-lt"/>
                <a:ea typeface="+mn-ea"/>
              </a:rPr>
              <a:t>en az 2 (iki) gün önce </a:t>
            </a:r>
            <a:r>
              <a:rPr lang="tr-TR" sz="2600" b="1" dirty="0" smtClean="0">
                <a:solidFill>
                  <a:srgbClr val="C00000"/>
                </a:solidFill>
                <a:effectLst>
                  <a:outerShdw blurRad="38100" dist="38100" dir="2700000" algn="tl">
                    <a:srgbClr val="000000">
                      <a:alpha val="43137"/>
                    </a:srgbClr>
                  </a:outerShdw>
                </a:effectLst>
                <a:latin typeface="+mn-lt"/>
                <a:ea typeface="+mn-ea"/>
              </a:rPr>
              <a:t>öğrencilerin görebilecekleri </a:t>
            </a:r>
            <a:r>
              <a:rPr lang="tr-TR" sz="2600" b="1" dirty="0">
                <a:solidFill>
                  <a:srgbClr val="C00000"/>
                </a:solidFill>
                <a:effectLst>
                  <a:outerShdw blurRad="38100" dist="38100" dir="2700000" algn="tl">
                    <a:srgbClr val="000000">
                      <a:alpha val="43137"/>
                    </a:srgbClr>
                  </a:outerShdw>
                </a:effectLst>
                <a:latin typeface="+mn-lt"/>
                <a:ea typeface="+mn-ea"/>
              </a:rPr>
              <a:t>uygun bir yerde ilan ediniz</a:t>
            </a:r>
            <a:r>
              <a:rPr lang="tr-TR" sz="2600" b="1" dirty="0" smtClean="0">
                <a:solidFill>
                  <a:srgbClr val="C00000"/>
                </a:solidFill>
                <a:effectLst>
                  <a:outerShdw blurRad="38100" dist="38100" dir="2700000" algn="tl">
                    <a:srgbClr val="000000">
                      <a:alpha val="43137"/>
                    </a:srgbClr>
                  </a:outerShdw>
                </a:effectLst>
                <a:latin typeface="+mn-lt"/>
                <a:ea typeface="+mn-ea"/>
              </a:rPr>
              <a:t>.</a:t>
            </a:r>
            <a:endParaRPr lang="tr-TR" sz="2600" b="1" dirty="0">
              <a:solidFill>
                <a:srgbClr val="C00000"/>
              </a:solidFill>
              <a:effectLst>
                <a:outerShdw blurRad="38100" dist="38100" dir="2700000" algn="tl">
                  <a:srgbClr val="000000">
                    <a:alpha val="43137"/>
                  </a:srgbClr>
                </a:outerShdw>
              </a:effectLst>
              <a:latin typeface="+mn-lt"/>
              <a:ea typeface="+mn-ea"/>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6</a:t>
            </a:fld>
            <a:endParaRPr lang="en-US"/>
          </a:p>
        </p:txBody>
      </p:sp>
    </p:spTree>
    <p:extLst>
      <p:ext uri="{BB962C8B-B14F-4D97-AF65-F5344CB8AC3E}">
        <p14:creationId xmlns="" xmlns:p14="http://schemas.microsoft.com/office/powerpoint/2010/main" val="284312525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1"/>
            <a:ext cx="9021170" cy="6441743"/>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Görevlendirilen personele,</a:t>
            </a:r>
            <a:r>
              <a:rPr lang="tr-TR" sz="2600" b="1" dirty="0">
                <a:solidFill>
                  <a:srgbClr val="C00000"/>
                </a:solidFill>
                <a:effectLst>
                  <a:outerShdw blurRad="38100" dist="38100" dir="2700000" algn="tl">
                    <a:srgbClr val="000000">
                      <a:alpha val="43137"/>
                    </a:srgbClr>
                  </a:outerShdw>
                </a:effectLst>
                <a:latin typeface="Calibri"/>
                <a:ea typeface="+mj-ea"/>
                <a:cs typeface="+mj-cs"/>
              </a:rPr>
              <a:t>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sınavla ilgili görevlerini </a:t>
            </a:r>
            <a:r>
              <a:rPr lang="tr-TR" sz="2600" b="1" dirty="0" smtClean="0">
                <a:effectLst>
                  <a:outerShdw blurRad="38100" dist="38100" dir="2700000" algn="tl">
                    <a:srgbClr val="000000">
                      <a:alpha val="43137"/>
                    </a:srgbClr>
                  </a:outerShdw>
                </a:effectLst>
                <a:latin typeface="Calibri"/>
                <a:ea typeface="+mj-ea"/>
                <a:cs typeface="+mj-cs"/>
              </a:rPr>
              <a:t>imza </a:t>
            </a:r>
            <a:r>
              <a:rPr lang="tr-TR" sz="2600" b="1" dirty="0">
                <a:effectLst>
                  <a:outerShdw blurRad="38100" dist="38100" dir="2700000" algn="tl">
                    <a:srgbClr val="000000">
                      <a:alpha val="43137"/>
                    </a:srgbClr>
                  </a:outerShdw>
                </a:effectLst>
                <a:latin typeface="Calibri"/>
                <a:ea typeface="+mj-ea"/>
                <a:cs typeface="+mj-cs"/>
              </a:rPr>
              <a:t>karşılığı </a:t>
            </a:r>
            <a:r>
              <a:rPr lang="tr-TR" sz="2600" b="1" dirty="0" smtClean="0">
                <a:solidFill>
                  <a:srgbClr val="C00000"/>
                </a:solidFill>
                <a:effectLst>
                  <a:outerShdw blurRad="38100" dist="38100" dir="2700000" algn="tl">
                    <a:srgbClr val="000000">
                      <a:alpha val="43137"/>
                    </a:srgbClr>
                  </a:outerShdw>
                </a:effectLst>
                <a:latin typeface="Calibri"/>
                <a:ea typeface="+mj-ea"/>
                <a:cs typeface="+mj-cs"/>
              </a:rPr>
              <a:t>duyurunuz.</a:t>
            </a:r>
          </a:p>
          <a:p>
            <a:pPr marL="45720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rPr>
              <a:t>Ortak </a:t>
            </a:r>
            <a:r>
              <a:rPr lang="tr-TR" sz="2600" b="1" dirty="0">
                <a:solidFill>
                  <a:srgbClr val="C00000"/>
                </a:solidFill>
                <a:effectLst>
                  <a:outerShdw blurRad="38100" dist="38100" dir="2700000" algn="tl">
                    <a:srgbClr val="000000">
                      <a:alpha val="43137"/>
                    </a:srgbClr>
                  </a:outerShdw>
                </a:effectLst>
              </a:rPr>
              <a:t>sınavlarda görevli olmayan </a:t>
            </a:r>
            <a:r>
              <a:rPr lang="tr-TR" sz="2600" b="1" dirty="0" smtClean="0">
                <a:solidFill>
                  <a:srgbClr val="C00000"/>
                </a:solidFill>
                <a:effectLst>
                  <a:outerShdw blurRad="38100" dist="38100" dir="2700000" algn="tl">
                    <a:srgbClr val="000000">
                      <a:alpha val="43137"/>
                    </a:srgbClr>
                  </a:outerShdw>
                </a:effectLst>
              </a:rPr>
              <a:t>o </a:t>
            </a:r>
            <a:r>
              <a:rPr lang="tr-TR" sz="2600" b="1" dirty="0">
                <a:solidFill>
                  <a:srgbClr val="C00000"/>
                </a:solidFill>
                <a:effectLst>
                  <a:outerShdw blurRad="38100" dist="38100" dir="2700000" algn="tl">
                    <a:srgbClr val="000000">
                      <a:alpha val="43137"/>
                    </a:srgbClr>
                  </a:outerShdw>
                </a:effectLst>
              </a:rPr>
              <a:t>okulun öğretmenleri de sınavların yapıldığı </a:t>
            </a:r>
            <a:r>
              <a:rPr lang="tr-TR" sz="2600" b="1" dirty="0" smtClean="0">
                <a:solidFill>
                  <a:srgbClr val="C00000"/>
                </a:solidFill>
                <a:effectLst>
                  <a:outerShdw blurRad="38100" dist="38100" dir="2700000" algn="tl">
                    <a:srgbClr val="000000">
                      <a:alpha val="43137"/>
                    </a:srgbClr>
                  </a:outerShdw>
                </a:effectLst>
              </a:rPr>
              <a:t>gün </a:t>
            </a:r>
            <a:r>
              <a:rPr lang="tr-TR" sz="2600" b="1" dirty="0" smtClean="0">
                <a:effectLst>
                  <a:outerShdw blurRad="38100" dist="38100" dir="2700000" algn="tl">
                    <a:srgbClr val="000000">
                      <a:alpha val="43137"/>
                    </a:srgbClr>
                  </a:outerShdw>
                </a:effectLst>
              </a:rPr>
              <a:t>saat 09.00’da </a:t>
            </a:r>
            <a:r>
              <a:rPr lang="tr-TR" sz="2600" b="1" dirty="0">
                <a:solidFill>
                  <a:srgbClr val="C00000"/>
                </a:solidFill>
                <a:effectLst>
                  <a:outerShdw blurRad="38100" dist="38100" dir="2700000" algn="tl">
                    <a:srgbClr val="000000">
                      <a:alpha val="43137"/>
                    </a:srgbClr>
                  </a:outerShdw>
                </a:effectLst>
              </a:rPr>
              <a:t>kendi okullarında </a:t>
            </a:r>
            <a:r>
              <a:rPr lang="tr-TR" sz="2600" b="1" dirty="0" smtClean="0">
                <a:solidFill>
                  <a:srgbClr val="C00000"/>
                </a:solidFill>
                <a:effectLst>
                  <a:outerShdw blurRad="38100" dist="38100" dir="2700000" algn="tl">
                    <a:srgbClr val="000000">
                      <a:alpha val="43137"/>
                    </a:srgbClr>
                  </a:outerShdw>
                </a:effectLst>
              </a:rPr>
              <a:t>hazır bulunacaklardır. Sınav başladıktan sonra görevine ihtiyaç duyulmayan öğretmenler okuldan ayrılacaklardır.</a:t>
            </a:r>
          </a:p>
          <a:p>
            <a:pPr marL="45720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latin typeface="Calibri"/>
                <a:ea typeface="+mn-ea"/>
              </a:rPr>
              <a:t>Sınav </a:t>
            </a:r>
            <a:r>
              <a:rPr lang="tr-TR" sz="2600" b="1" dirty="0">
                <a:solidFill>
                  <a:srgbClr val="C00000"/>
                </a:solidFill>
                <a:effectLst>
                  <a:outerShdw blurRad="38100" dist="38100" dir="2700000" algn="tl">
                    <a:srgbClr val="000000">
                      <a:alpha val="43137"/>
                    </a:srgbClr>
                  </a:outerShdw>
                </a:effectLst>
                <a:latin typeface="Calibri"/>
                <a:ea typeface="+mn-ea"/>
              </a:rPr>
              <a:t>salonlarındaki sıraların, sınav oturma planı doğrultusunda </a:t>
            </a:r>
            <a:r>
              <a:rPr lang="tr-TR" sz="2600" b="1" dirty="0">
                <a:solidFill>
                  <a:srgbClr val="FFC000"/>
                </a:solidFill>
                <a:effectLst>
                  <a:glow rad="127000">
                    <a:prstClr val="black"/>
                  </a:glow>
                </a:effectLst>
                <a:latin typeface="Calibri"/>
                <a:ea typeface="+mn-ea"/>
              </a:rPr>
              <a:t>S kuralı gereğince </a:t>
            </a:r>
            <a:r>
              <a:rPr lang="tr-TR" sz="2600" b="1" dirty="0">
                <a:solidFill>
                  <a:prstClr val="black"/>
                </a:solidFill>
                <a:effectLst>
                  <a:outerShdw blurRad="38100" dist="38100" dir="2700000" algn="tl">
                    <a:srgbClr val="000000">
                      <a:alpha val="43137"/>
                    </a:srgbClr>
                  </a:outerShdw>
                </a:effectLst>
                <a:latin typeface="Calibri"/>
                <a:ea typeface="+mn-ea"/>
              </a:rPr>
              <a:t>(1 </a:t>
            </a:r>
            <a:r>
              <a:rPr lang="tr-TR" sz="2600" b="1" dirty="0" err="1">
                <a:solidFill>
                  <a:prstClr val="black"/>
                </a:solidFill>
                <a:effectLst>
                  <a:outerShdw blurRad="38100" dist="38100" dir="2700000" algn="tl">
                    <a:srgbClr val="000000">
                      <a:alpha val="43137"/>
                    </a:srgbClr>
                  </a:outerShdw>
                </a:effectLst>
                <a:latin typeface="Calibri"/>
                <a:ea typeface="+mn-ea"/>
              </a:rPr>
              <a:t>nolu</a:t>
            </a:r>
            <a:r>
              <a:rPr lang="tr-TR" sz="2600" b="1" dirty="0">
                <a:solidFill>
                  <a:prstClr val="black"/>
                </a:solidFill>
                <a:effectLst>
                  <a:outerShdw blurRad="38100" dist="38100" dir="2700000" algn="tl">
                    <a:srgbClr val="000000">
                      <a:alpha val="43137"/>
                    </a:srgbClr>
                  </a:outerShdw>
                </a:effectLst>
                <a:latin typeface="Calibri"/>
                <a:ea typeface="+mn-ea"/>
              </a:rPr>
              <a:t> sıra öğretmen masasının önünden başlayıp kapıya doğru artarak devam edecektir) </a:t>
            </a:r>
            <a:r>
              <a:rPr lang="tr-TR" sz="2600" b="1" dirty="0">
                <a:solidFill>
                  <a:srgbClr val="C00000"/>
                </a:solidFill>
                <a:effectLst>
                  <a:outerShdw blurRad="38100" dist="38100" dir="2700000" algn="tl">
                    <a:srgbClr val="000000">
                      <a:alpha val="43137"/>
                    </a:srgbClr>
                  </a:outerShdw>
                </a:effectLst>
                <a:latin typeface="Calibri"/>
                <a:ea typeface="+mn-ea"/>
              </a:rPr>
              <a:t>sınavdan 1 (bir) gün önce hazır duruma gelmesini sağlayınız</a:t>
            </a:r>
            <a:r>
              <a:rPr lang="tr-TR" sz="2600" b="1" dirty="0" smtClean="0">
                <a:solidFill>
                  <a:srgbClr val="C00000"/>
                </a:solidFill>
                <a:effectLst>
                  <a:outerShdw blurRad="38100" dist="38100" dir="2700000" algn="tl">
                    <a:srgbClr val="000000">
                      <a:alpha val="43137"/>
                    </a:srgbClr>
                  </a:outerShdw>
                </a:effectLst>
                <a:latin typeface="Calibri"/>
                <a:ea typeface="+mn-ea"/>
              </a:rPr>
              <a:t>.</a:t>
            </a:r>
            <a:endParaRPr lang="tr-TR" sz="2600" b="1" dirty="0">
              <a:solidFill>
                <a:srgbClr val="C00000"/>
              </a:solidFill>
              <a:effectLst>
                <a:outerShdw blurRad="38100" dist="38100" dir="2700000" algn="tl">
                  <a:srgbClr val="000000">
                    <a:alpha val="43137"/>
                  </a:srgbClr>
                </a:outerShdw>
              </a:effectLst>
              <a:latin typeface="Calibri"/>
              <a:ea typeface="+mn-ea"/>
            </a:endParaRPr>
          </a:p>
        </p:txBody>
      </p:sp>
      <p:sp>
        <p:nvSpPr>
          <p:cNvPr id="2" name="Slayt Numarası Yer Tutucusu 1"/>
          <p:cNvSpPr>
            <a:spLocks noGrp="1"/>
          </p:cNvSpPr>
          <p:nvPr>
            <p:ph type="sldNum" sz="quarter" idx="12"/>
          </p:nvPr>
        </p:nvSpPr>
        <p:spPr/>
        <p:txBody>
          <a:bodyPr/>
          <a:lstStyle/>
          <a:p>
            <a:fld id="{B44737E5-34DD-F042-87ED-8A76D422210D}" type="slidenum">
              <a:rPr lang="en-US" smtClean="0"/>
              <a:pPr/>
              <a:t>7</a:t>
            </a:fld>
            <a:endParaRPr lang="en-US"/>
          </a:p>
        </p:txBody>
      </p:sp>
    </p:spTree>
    <p:extLst>
      <p:ext uri="{BB962C8B-B14F-4D97-AF65-F5344CB8AC3E}">
        <p14:creationId xmlns="" xmlns:p14="http://schemas.microsoft.com/office/powerpoint/2010/main" val="20840831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03239" y="162233"/>
            <a:ext cx="8937522" cy="5456904"/>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133000"/>
              </a:lnSpc>
            </a:pPr>
            <a:endParaRPr lang="tr-TR" sz="5400" b="1" dirty="0" smtClean="0">
              <a:solidFill>
                <a:srgbClr val="C00000"/>
              </a:solidFill>
              <a:effectLst>
                <a:outerShdw blurRad="38100" dist="38100" dir="2700000" algn="tl">
                  <a:srgbClr val="000000">
                    <a:alpha val="43137"/>
                  </a:srgbClr>
                </a:outerShdw>
              </a:effectLst>
              <a:latin typeface="Calibri"/>
            </a:endParaRPr>
          </a:p>
        </p:txBody>
      </p:sp>
      <p:pic>
        <p:nvPicPr>
          <p:cNvPr id="512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0541" t="15134" r="35983" b="1222"/>
          <a:stretch/>
        </p:blipFill>
        <p:spPr bwMode="auto">
          <a:xfrm>
            <a:off x="-18010" y="919121"/>
            <a:ext cx="3054097" cy="4700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stretch>
            <a:fillRect/>
          </a:stretch>
        </p:blipFill>
        <p:spPr>
          <a:xfrm>
            <a:off x="3084184" y="919121"/>
            <a:ext cx="3023878" cy="4596782"/>
          </a:xfrm>
          <a:prstGeom prst="rect">
            <a:avLst/>
          </a:prstGeom>
        </p:spPr>
      </p:pic>
      <p:pic>
        <p:nvPicPr>
          <p:cNvPr id="4" name="Resim 3"/>
          <p:cNvPicPr>
            <a:picLocks noChangeAspect="1"/>
          </p:cNvPicPr>
          <p:nvPr/>
        </p:nvPicPr>
        <p:blipFill>
          <a:blip r:embed="rId4"/>
          <a:stretch>
            <a:fillRect/>
          </a:stretch>
        </p:blipFill>
        <p:spPr>
          <a:xfrm>
            <a:off x="6136303" y="908589"/>
            <a:ext cx="3054361" cy="4663844"/>
          </a:xfrm>
          <a:prstGeom prst="rect">
            <a:avLst/>
          </a:prstGeom>
        </p:spPr>
      </p:pic>
      <p:sp>
        <p:nvSpPr>
          <p:cNvPr id="11" name="2 İçerik Yer Tutucusu"/>
          <p:cNvSpPr txBox="1">
            <a:spLocks/>
          </p:cNvSpPr>
          <p:nvPr/>
        </p:nvSpPr>
        <p:spPr bwMode="auto">
          <a:xfrm>
            <a:off x="350127" y="49315"/>
            <a:ext cx="8937522" cy="581622"/>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150000"/>
              </a:lnSpc>
            </a:pPr>
            <a:r>
              <a:rPr lang="tr-TR" sz="4800" b="1" dirty="0" smtClean="0">
                <a:solidFill>
                  <a:srgbClr val="FFC000"/>
                </a:solidFill>
                <a:effectLst>
                  <a:glow rad="127000">
                    <a:schemeClr val="tx1"/>
                  </a:glow>
                  <a:outerShdw blurRad="38100" dist="38100" dir="2700000" algn="tl">
                    <a:srgbClr val="000000">
                      <a:alpha val="43137"/>
                    </a:srgbClr>
                  </a:outerShdw>
                </a:effectLst>
                <a:latin typeface="+mj-lt"/>
                <a:ea typeface="Times New Roman"/>
                <a:cs typeface="Book Antiqua"/>
              </a:rPr>
              <a:t>Sınıf Oturma Planı</a:t>
            </a:r>
          </a:p>
        </p:txBody>
      </p:sp>
      <p:sp>
        <p:nvSpPr>
          <p:cNvPr id="2" name="Slayt Numarası Yer Tutucusu 1"/>
          <p:cNvSpPr>
            <a:spLocks noGrp="1"/>
          </p:cNvSpPr>
          <p:nvPr>
            <p:ph type="sldNum" sz="quarter" idx="12"/>
          </p:nvPr>
        </p:nvSpPr>
        <p:spPr/>
        <p:txBody>
          <a:bodyPr/>
          <a:lstStyle/>
          <a:p>
            <a:fld id="{B44737E5-34DD-F042-87ED-8A76D422210D}" type="slidenum">
              <a:rPr lang="en-US" smtClean="0"/>
              <a:pPr/>
              <a:t>8</a:t>
            </a:fld>
            <a:endParaRPr lang="en-US" dirty="0"/>
          </a:p>
        </p:txBody>
      </p:sp>
    </p:spTree>
    <p:extLst>
      <p:ext uri="{BB962C8B-B14F-4D97-AF65-F5344CB8AC3E}">
        <p14:creationId xmlns="" xmlns:p14="http://schemas.microsoft.com/office/powerpoint/2010/main" val="472286755"/>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İçerik Yer Tutucusu"/>
          <p:cNvSpPr txBox="1">
            <a:spLocks/>
          </p:cNvSpPr>
          <p:nvPr/>
        </p:nvSpPr>
        <p:spPr bwMode="auto">
          <a:xfrm>
            <a:off x="1" y="-1"/>
            <a:ext cx="9034817" cy="6379029"/>
          </a:xfrm>
          <a:prstGeom prst="rect">
            <a:avLst/>
          </a:prstGeom>
          <a:solidFill>
            <a:srgbClr val="C00000">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marL="457200" indent="-457200" algn="just">
              <a:lnSpc>
                <a:spcPct val="150000"/>
              </a:lnSpc>
              <a:buFont typeface="Wingdings" pitchFamily="2" charset="2"/>
              <a:buChar char="v"/>
            </a:pPr>
            <a:r>
              <a:rPr lang="tr-TR" sz="2600" b="1" dirty="0">
                <a:solidFill>
                  <a:srgbClr val="C00000"/>
                </a:solidFill>
                <a:effectLst>
                  <a:outerShdw blurRad="38100" dist="38100" dir="2700000" algn="tl">
                    <a:srgbClr val="000000">
                      <a:alpha val="43137"/>
                    </a:srgbClr>
                  </a:outerShdw>
                </a:effectLst>
              </a:rPr>
              <a:t>Sınav salonlarına </a:t>
            </a:r>
            <a:r>
              <a:rPr lang="tr-TR" sz="2600" b="1" dirty="0" smtClean="0">
                <a:solidFill>
                  <a:srgbClr val="0C0000"/>
                </a:solidFill>
                <a:effectLst>
                  <a:outerShdw blurRad="38100" dist="38100" dir="2700000" algn="tl">
                    <a:srgbClr val="000000">
                      <a:alpha val="43137"/>
                    </a:srgbClr>
                  </a:outerShdw>
                </a:effectLst>
              </a:rPr>
              <a:t>yirmişer </a:t>
            </a:r>
            <a:r>
              <a:rPr lang="tr-TR" sz="2600" b="1" dirty="0">
                <a:solidFill>
                  <a:srgbClr val="0C0000"/>
                </a:solidFill>
                <a:effectLst>
                  <a:outerShdw blurRad="38100" dist="38100" dir="2700000" algn="tl">
                    <a:srgbClr val="000000">
                      <a:alpha val="43137"/>
                    </a:srgbClr>
                  </a:outerShdw>
                </a:effectLst>
              </a:rPr>
              <a:t>öğrenci</a:t>
            </a:r>
            <a:r>
              <a:rPr lang="tr-TR" sz="2600" b="1" dirty="0">
                <a:solidFill>
                  <a:srgbClr val="C00000"/>
                </a:solidFill>
                <a:effectLst>
                  <a:outerShdw blurRad="38100" dist="38100" dir="2700000" algn="tl">
                    <a:srgbClr val="000000">
                      <a:alpha val="43137"/>
                    </a:srgbClr>
                  </a:outerShdw>
                </a:effectLst>
              </a:rPr>
              <a:t> </a:t>
            </a:r>
            <a:r>
              <a:rPr lang="tr-TR" sz="2600" b="1" dirty="0" smtClean="0">
                <a:solidFill>
                  <a:srgbClr val="C00000"/>
                </a:solidFill>
                <a:effectLst>
                  <a:outerShdw blurRad="38100" dist="38100" dir="2700000" algn="tl">
                    <a:srgbClr val="000000">
                      <a:alpha val="43137"/>
                    </a:srgbClr>
                  </a:outerShdw>
                </a:effectLst>
              </a:rPr>
              <a:t>yerleştirilmiştir. Ancak bazı durumlarda özel hizmet ihtiyacı olmadığı halde 1 (bir) öğrenci tek olarak ayrı bir salona yerleştirilmiş olabilir.  Bu durumda olan öğrenciler </a:t>
            </a:r>
            <a:r>
              <a:rPr lang="tr-TR" sz="2600" b="1" dirty="0" smtClean="0">
                <a:solidFill>
                  <a:srgbClr val="0C0000"/>
                </a:solidFill>
                <a:effectLst>
                  <a:outerShdw blurRad="38100" dist="38100" dir="2700000" algn="tl">
                    <a:srgbClr val="000000">
                      <a:alpha val="43137"/>
                    </a:srgbClr>
                  </a:outerShdw>
                </a:effectLst>
              </a:rPr>
              <a:t>kendi sınav evraklarıyla </a:t>
            </a:r>
            <a:r>
              <a:rPr lang="tr-TR" sz="2600" b="1" dirty="0" smtClean="0">
                <a:solidFill>
                  <a:srgbClr val="C00000"/>
                </a:solidFill>
                <a:effectLst>
                  <a:outerShdw blurRad="38100" dist="38100" dir="2700000" algn="tl">
                    <a:srgbClr val="000000">
                      <a:alpha val="43137"/>
                    </a:srgbClr>
                  </a:outerShdw>
                </a:effectLst>
              </a:rPr>
              <a:t>beraber uygun olan diğer salonlarda sınava alınabilirler.</a:t>
            </a:r>
          </a:p>
          <a:p>
            <a:pPr marL="45720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rPr>
              <a:t>Öğrencilerin </a:t>
            </a:r>
            <a:r>
              <a:rPr lang="tr-TR" sz="2600" b="1" dirty="0">
                <a:solidFill>
                  <a:srgbClr val="C00000"/>
                </a:solidFill>
                <a:effectLst>
                  <a:outerShdw blurRad="38100" dist="38100" dir="2700000" algn="tl">
                    <a:srgbClr val="000000">
                      <a:alpha val="43137"/>
                    </a:srgbClr>
                  </a:outerShdw>
                </a:effectLst>
              </a:rPr>
              <a:t>sıralara </a:t>
            </a:r>
            <a:r>
              <a:rPr lang="tr-TR" sz="2600" b="1" dirty="0" smtClean="0">
                <a:solidFill>
                  <a:srgbClr val="0C0000"/>
                </a:solidFill>
                <a:effectLst>
                  <a:outerShdw blurRad="38100" dist="38100" dir="2700000" algn="tl">
                    <a:srgbClr val="000000">
                      <a:alpha val="43137"/>
                    </a:srgbClr>
                  </a:outerShdw>
                </a:effectLst>
              </a:rPr>
              <a:t>tek </a:t>
            </a:r>
            <a:r>
              <a:rPr lang="tr-TR" sz="2600" b="1" dirty="0">
                <a:solidFill>
                  <a:srgbClr val="0C0000"/>
                </a:solidFill>
                <a:effectLst>
                  <a:outerShdw blurRad="38100" dist="38100" dir="2700000" algn="tl">
                    <a:srgbClr val="000000">
                      <a:alpha val="43137"/>
                    </a:srgbClr>
                  </a:outerShdw>
                </a:effectLst>
              </a:rPr>
              <a:t>tek oturtulması</a:t>
            </a:r>
            <a:r>
              <a:rPr lang="tr-TR" sz="2600" b="1" dirty="0">
                <a:solidFill>
                  <a:srgbClr val="C00000"/>
                </a:solidFill>
                <a:effectLst>
                  <a:outerShdw blurRad="38100" dist="38100" dir="2700000" algn="tl">
                    <a:srgbClr val="000000">
                      <a:alpha val="43137"/>
                    </a:srgbClr>
                  </a:outerShdw>
                </a:effectLst>
              </a:rPr>
              <a:t> </a:t>
            </a:r>
            <a:r>
              <a:rPr lang="tr-TR" sz="2600" b="1" dirty="0" smtClean="0">
                <a:solidFill>
                  <a:srgbClr val="C00000"/>
                </a:solidFill>
                <a:effectLst>
                  <a:outerShdw blurRad="38100" dist="38100" dir="2700000" algn="tl">
                    <a:srgbClr val="000000">
                      <a:alpha val="43137"/>
                    </a:srgbClr>
                  </a:outerShdw>
                </a:effectLst>
              </a:rPr>
              <a:t>gerekmektedir.</a:t>
            </a:r>
          </a:p>
          <a:p>
            <a:pPr marL="457200" indent="-457200" algn="just">
              <a:lnSpc>
                <a:spcPct val="150000"/>
              </a:lnSpc>
              <a:buFont typeface="Wingdings" pitchFamily="2" charset="2"/>
              <a:buChar char="v"/>
            </a:pPr>
            <a:r>
              <a:rPr lang="tr-TR" sz="2600" b="1" dirty="0" smtClean="0">
                <a:solidFill>
                  <a:srgbClr val="C00000"/>
                </a:solidFill>
                <a:effectLst>
                  <a:outerShdw blurRad="38100" dist="38100" dir="2700000" algn="tl">
                    <a:srgbClr val="000000">
                      <a:alpha val="43137"/>
                    </a:srgbClr>
                  </a:outerShdw>
                </a:effectLst>
                <a:latin typeface="Calibri"/>
              </a:rPr>
              <a:t>Sınıfların </a:t>
            </a:r>
            <a:r>
              <a:rPr lang="tr-TR" sz="2600" b="1" dirty="0">
                <a:solidFill>
                  <a:srgbClr val="C00000"/>
                </a:solidFill>
                <a:effectLst>
                  <a:outerShdw blurRad="38100" dist="38100" dir="2700000" algn="tl">
                    <a:srgbClr val="000000">
                      <a:alpha val="43137"/>
                    </a:srgbClr>
                  </a:outerShdw>
                </a:effectLst>
                <a:latin typeface="Calibri"/>
              </a:rPr>
              <a:t>duvarlarında </a:t>
            </a:r>
            <a:r>
              <a:rPr lang="tr-TR" sz="2600" b="1" dirty="0" smtClean="0">
                <a:effectLst>
                  <a:outerShdw blurRad="38100" dist="38100" dir="2700000" algn="tl">
                    <a:srgbClr val="000000">
                      <a:alpha val="43137"/>
                    </a:srgbClr>
                  </a:outerShdw>
                </a:effectLst>
                <a:latin typeface="Calibri"/>
              </a:rPr>
              <a:t>eğitime </a:t>
            </a:r>
            <a:r>
              <a:rPr lang="tr-TR" sz="2600" b="1" dirty="0">
                <a:effectLst>
                  <a:outerShdw blurRad="38100" dist="38100" dir="2700000" algn="tl">
                    <a:srgbClr val="000000">
                      <a:alpha val="43137"/>
                    </a:srgbClr>
                  </a:outerShdw>
                </a:effectLst>
                <a:latin typeface="Calibri"/>
              </a:rPr>
              <a:t>yardımcı materyal </a:t>
            </a:r>
            <a:r>
              <a:rPr lang="tr-TR" sz="2600" b="1" dirty="0" smtClean="0">
                <a:solidFill>
                  <a:srgbClr val="C00000"/>
                </a:solidFill>
                <a:effectLst>
                  <a:outerShdw blurRad="38100" dist="38100" dir="2700000" algn="tl">
                    <a:srgbClr val="000000">
                      <a:alpha val="43137"/>
                    </a:srgbClr>
                  </a:outerShdw>
                </a:effectLst>
                <a:latin typeface="Calibri"/>
              </a:rPr>
              <a:t>varsa, bu </a:t>
            </a:r>
            <a:r>
              <a:rPr lang="tr-TR" sz="2600" b="1" dirty="0">
                <a:solidFill>
                  <a:srgbClr val="C00000"/>
                </a:solidFill>
                <a:effectLst>
                  <a:outerShdw blurRad="38100" dist="38100" dir="2700000" algn="tl">
                    <a:srgbClr val="000000">
                      <a:alpha val="43137"/>
                    </a:srgbClr>
                  </a:outerShdw>
                </a:effectLst>
                <a:latin typeface="Calibri"/>
              </a:rPr>
              <a:t>materyallerin üzerinin </a:t>
            </a:r>
            <a:r>
              <a:rPr lang="tr-TR" sz="2600" b="1" dirty="0" smtClean="0">
                <a:solidFill>
                  <a:srgbClr val="C00000"/>
                </a:solidFill>
                <a:effectLst>
                  <a:outerShdw blurRad="38100" dist="38100" dir="2700000" algn="tl">
                    <a:srgbClr val="000000">
                      <a:alpha val="43137"/>
                    </a:srgbClr>
                  </a:outerShdw>
                </a:effectLst>
                <a:latin typeface="Calibri"/>
              </a:rPr>
              <a:t>kapatılmasını sağlayınız.</a:t>
            </a:r>
          </a:p>
          <a:p>
            <a:pPr marL="457200" indent="-457200" algn="just">
              <a:lnSpc>
                <a:spcPct val="150000"/>
              </a:lnSpc>
              <a:buFont typeface="Wingdings" pitchFamily="2" charset="2"/>
              <a:buChar char="v"/>
            </a:pPr>
            <a:r>
              <a:rPr lang="tr-TR" sz="2600" b="1" dirty="0" smtClean="0">
                <a:solidFill>
                  <a:schemeClr val="tx1">
                    <a:lumMod val="95000"/>
                    <a:lumOff val="5000"/>
                  </a:schemeClr>
                </a:solidFill>
                <a:effectLst>
                  <a:outerShdw blurRad="38100" dist="38100" dir="2700000" algn="tl">
                    <a:srgbClr val="000000">
                      <a:alpha val="43137"/>
                    </a:srgbClr>
                  </a:outerShdw>
                </a:effectLst>
                <a:latin typeface="Calibri"/>
              </a:rPr>
              <a:t>Otomatik zillerin,</a:t>
            </a:r>
            <a:r>
              <a:rPr lang="tr-TR" sz="2600" b="1" dirty="0" smtClean="0">
                <a:solidFill>
                  <a:srgbClr val="C00000"/>
                </a:solidFill>
                <a:effectLst>
                  <a:outerShdw blurRad="38100" dist="38100" dir="2700000" algn="tl">
                    <a:srgbClr val="000000">
                      <a:alpha val="43137"/>
                    </a:srgbClr>
                  </a:outerShdw>
                </a:effectLst>
                <a:latin typeface="Calibri"/>
              </a:rPr>
              <a:t> sınav </a:t>
            </a:r>
            <a:r>
              <a:rPr lang="tr-TR" sz="2600" b="1" dirty="0">
                <a:solidFill>
                  <a:srgbClr val="C00000"/>
                </a:solidFill>
                <a:effectLst>
                  <a:outerShdw blurRad="38100" dist="38100" dir="2700000" algn="tl">
                    <a:srgbClr val="000000">
                      <a:alpha val="43137"/>
                    </a:srgbClr>
                  </a:outerShdw>
                </a:effectLst>
                <a:latin typeface="Calibri"/>
              </a:rPr>
              <a:t>esnasında dikkat dağınıklığına sebep olduğu için </a:t>
            </a:r>
            <a:r>
              <a:rPr lang="tr-TR" sz="2600" b="1" dirty="0" smtClean="0">
                <a:solidFill>
                  <a:srgbClr val="C00000"/>
                </a:solidFill>
                <a:effectLst>
                  <a:outerShdw blurRad="38100" dist="38100" dir="2700000" algn="tl">
                    <a:srgbClr val="000000">
                      <a:alpha val="43137"/>
                    </a:srgbClr>
                  </a:outerShdw>
                </a:effectLst>
                <a:latin typeface="Calibri"/>
              </a:rPr>
              <a:t>iptal </a:t>
            </a:r>
            <a:r>
              <a:rPr lang="tr-TR" sz="2600" b="1" dirty="0">
                <a:solidFill>
                  <a:srgbClr val="C00000"/>
                </a:solidFill>
                <a:effectLst>
                  <a:outerShdw blurRad="38100" dist="38100" dir="2700000" algn="tl">
                    <a:srgbClr val="000000">
                      <a:alpha val="43137"/>
                    </a:srgbClr>
                  </a:outerShdw>
                </a:effectLst>
                <a:latin typeface="Calibri"/>
              </a:rPr>
              <a:t>edilmesini sağlayınız. </a:t>
            </a:r>
            <a:endParaRPr lang="tr-TR" sz="2600" b="1" dirty="0" smtClean="0">
              <a:solidFill>
                <a:srgbClr val="C00000"/>
              </a:solidFill>
              <a:effectLst>
                <a:outerShdw blurRad="38100" dist="38100" dir="2700000" algn="tl">
                  <a:srgbClr val="000000">
                    <a:alpha val="43137"/>
                  </a:srgbClr>
                </a:outerShdw>
              </a:effectLst>
              <a:latin typeface="Calibri"/>
            </a:endParaRPr>
          </a:p>
        </p:txBody>
      </p:sp>
      <p:sp>
        <p:nvSpPr>
          <p:cNvPr id="3" name="Slayt Numarası Yer Tutucusu 2"/>
          <p:cNvSpPr>
            <a:spLocks noGrp="1"/>
          </p:cNvSpPr>
          <p:nvPr>
            <p:ph type="sldNum" sz="quarter" idx="12"/>
          </p:nvPr>
        </p:nvSpPr>
        <p:spPr/>
        <p:txBody>
          <a:bodyPr/>
          <a:lstStyle/>
          <a:p>
            <a:fld id="{B44737E5-34DD-F042-87ED-8A76D422210D}" type="slidenum">
              <a:rPr lang="en-US" smtClean="0"/>
              <a:pPr/>
              <a:t>9</a:t>
            </a:fld>
            <a:endParaRPr lang="en-US"/>
          </a:p>
        </p:txBody>
      </p:sp>
    </p:spTree>
    <p:extLst>
      <p:ext uri="{BB962C8B-B14F-4D97-AF65-F5344CB8AC3E}">
        <p14:creationId xmlns="" xmlns:p14="http://schemas.microsoft.com/office/powerpoint/2010/main" val="2084083112"/>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2855</TotalTime>
  <Words>2239</Words>
  <Application>Microsoft Office PowerPoint</Application>
  <PresentationFormat>Ekran Gösterisi (4:3)</PresentationFormat>
  <Paragraphs>335</Paragraphs>
  <Slides>48</Slides>
  <Notes>2</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Salon Yoklama Listesi Oturum Tablosu ve Tutanak </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Salon Yoklama Listesi Oturum Tablosu ve Tutanak </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Tibet Oguzoglu Pro</dc:creator>
  <cp:lastModifiedBy>Pc</cp:lastModifiedBy>
  <cp:revision>215</cp:revision>
  <dcterms:created xsi:type="dcterms:W3CDTF">2013-10-09T13:11:37Z</dcterms:created>
  <dcterms:modified xsi:type="dcterms:W3CDTF">2017-04-27T07:03:02Z</dcterms:modified>
</cp:coreProperties>
</file>